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  <p:sldMasterId id="2147483696" r:id="rId5"/>
  </p:sldMasterIdLst>
  <p:notesMasterIdLst>
    <p:notesMasterId r:id="rId60"/>
  </p:notesMasterIdLst>
  <p:handoutMasterIdLst>
    <p:handoutMasterId r:id="rId61"/>
  </p:handoutMasterIdLst>
  <p:sldIdLst>
    <p:sldId id="380" r:id="rId6"/>
    <p:sldId id="296" r:id="rId7"/>
    <p:sldId id="357" r:id="rId8"/>
    <p:sldId id="293" r:id="rId9"/>
    <p:sldId id="287" r:id="rId10"/>
    <p:sldId id="332" r:id="rId11"/>
    <p:sldId id="295" r:id="rId12"/>
    <p:sldId id="335" r:id="rId13"/>
    <p:sldId id="334" r:id="rId14"/>
    <p:sldId id="330" r:id="rId15"/>
    <p:sldId id="288" r:id="rId16"/>
    <p:sldId id="297" r:id="rId17"/>
    <p:sldId id="333" r:id="rId18"/>
    <p:sldId id="291" r:id="rId19"/>
    <p:sldId id="300" r:id="rId20"/>
    <p:sldId id="353" r:id="rId21"/>
    <p:sldId id="358" r:id="rId22"/>
    <p:sldId id="303" r:id="rId23"/>
    <p:sldId id="306" r:id="rId24"/>
    <p:sldId id="348" r:id="rId25"/>
    <p:sldId id="262" r:id="rId26"/>
    <p:sldId id="263" r:id="rId27"/>
    <p:sldId id="307" r:id="rId28"/>
    <p:sldId id="308" r:id="rId29"/>
    <p:sldId id="346" r:id="rId30"/>
    <p:sldId id="347" r:id="rId31"/>
    <p:sldId id="264" r:id="rId32"/>
    <p:sldId id="354" r:id="rId33"/>
    <p:sldId id="309" r:id="rId34"/>
    <p:sldId id="311" r:id="rId35"/>
    <p:sldId id="337" r:id="rId36"/>
    <p:sldId id="312" r:id="rId37"/>
    <p:sldId id="314" r:id="rId38"/>
    <p:sldId id="365" r:id="rId39"/>
    <p:sldId id="315" r:id="rId40"/>
    <p:sldId id="318" r:id="rId41"/>
    <p:sldId id="317" r:id="rId42"/>
    <p:sldId id="316" r:id="rId43"/>
    <p:sldId id="340" r:id="rId44"/>
    <p:sldId id="319" r:id="rId45"/>
    <p:sldId id="320" r:id="rId46"/>
    <p:sldId id="321" r:id="rId47"/>
    <p:sldId id="341" r:id="rId48"/>
    <p:sldId id="322" r:id="rId49"/>
    <p:sldId id="323" r:id="rId50"/>
    <p:sldId id="342" r:id="rId51"/>
    <p:sldId id="343" r:id="rId52"/>
    <p:sldId id="325" r:id="rId53"/>
    <p:sldId id="326" r:id="rId54"/>
    <p:sldId id="327" r:id="rId55"/>
    <p:sldId id="331" r:id="rId56"/>
    <p:sldId id="350" r:id="rId57"/>
    <p:sldId id="345" r:id="rId58"/>
    <p:sldId id="344" r:id="rId59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0B86D1-C344-47AC-94C2-D367D282FF53}" v="2" dt="2021-09-13T11:05:36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 autoAdjust="0"/>
    <p:restoredTop sz="94615" autoAdjust="0"/>
  </p:normalViewPr>
  <p:slideViewPr>
    <p:cSldViewPr>
      <p:cViewPr varScale="1">
        <p:scale>
          <a:sx n="69" d="100"/>
          <a:sy n="69" d="100"/>
        </p:scale>
        <p:origin x="178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microsoft.com/office/2015/10/relationships/revisionInfo" Target="revisionInfo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een Denert" userId="2b348317-51f2-4407-bb2b-b37781534dd7" providerId="ADAL" clId="{AC0B86D1-C344-47AC-94C2-D367D282FF53}"/>
    <pc:docChg chg="undo custSel delSld modSld modMainMaster">
      <pc:chgData name="Marleen Denert" userId="2b348317-51f2-4407-bb2b-b37781534dd7" providerId="ADAL" clId="{AC0B86D1-C344-47AC-94C2-D367D282FF53}" dt="2021-09-13T12:11:12.674" v="60" actId="108"/>
      <pc:docMkLst>
        <pc:docMk/>
      </pc:docMkLst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62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63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64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87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88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91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93"/>
        </pc:sldMkLst>
      </pc:sldChg>
      <pc:sldChg chg="modSp mod modTransition">
        <pc:chgData name="Marleen Denert" userId="2b348317-51f2-4407-bb2b-b37781534dd7" providerId="ADAL" clId="{AC0B86D1-C344-47AC-94C2-D367D282FF53}" dt="2021-09-13T11:07:22.347" v="43" actId="5793"/>
        <pc:sldMkLst>
          <pc:docMk/>
          <pc:sldMk cId="0" sldId="295"/>
        </pc:sldMkLst>
        <pc:spChg chg="mod">
          <ac:chgData name="Marleen Denert" userId="2b348317-51f2-4407-bb2b-b37781534dd7" providerId="ADAL" clId="{AC0B86D1-C344-47AC-94C2-D367D282FF53}" dt="2021-09-13T11:07:22.347" v="43" actId="5793"/>
          <ac:spMkLst>
            <pc:docMk/>
            <pc:sldMk cId="0" sldId="295"/>
            <ac:spMk id="10" creationId="{00000000-0000-0000-0000-000000000000}"/>
          </ac:spMkLst>
        </pc:spChg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96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297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00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03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06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07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08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09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1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2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4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5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6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7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8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19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20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21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22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23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25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26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27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30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31"/>
        </pc:sldMkLst>
      </pc:sldChg>
      <pc:sldChg chg="addSp delSp modSp mod modTransition modAnim">
        <pc:chgData name="Marleen Denert" userId="2b348317-51f2-4407-bb2b-b37781534dd7" providerId="ADAL" clId="{AC0B86D1-C344-47AC-94C2-D367D282FF53}" dt="2021-09-13T11:05:41.760" v="5" actId="14100"/>
        <pc:sldMkLst>
          <pc:docMk/>
          <pc:sldMk cId="0" sldId="332"/>
        </pc:sldMkLst>
        <pc:spChg chg="add del">
          <ac:chgData name="Marleen Denert" userId="2b348317-51f2-4407-bb2b-b37781534dd7" providerId="ADAL" clId="{AC0B86D1-C344-47AC-94C2-D367D282FF53}" dt="2021-09-13T11:05:30.959" v="2" actId="22"/>
          <ac:spMkLst>
            <pc:docMk/>
            <pc:sldMk cId="0" sldId="332"/>
            <ac:spMk id="9" creationId="{CE1137B8-C777-4210-B4BA-BD2600A48064}"/>
          </ac:spMkLst>
        </pc:spChg>
        <pc:spChg chg="add mod">
          <ac:chgData name="Marleen Denert" userId="2b348317-51f2-4407-bb2b-b37781534dd7" providerId="ADAL" clId="{AC0B86D1-C344-47AC-94C2-D367D282FF53}" dt="2021-09-13T11:05:41.760" v="5" actId="14100"/>
          <ac:spMkLst>
            <pc:docMk/>
            <pc:sldMk cId="0" sldId="332"/>
            <ac:spMk id="11" creationId="{174F0AFE-7DB6-429C-AD62-A432D4E9D9F8}"/>
          </ac:spMkLst>
        </pc:spChg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33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34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35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37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0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1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2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3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4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5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6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47"/>
        </pc:sldMkLst>
      </pc:sldChg>
      <pc:sldChg chg="modSp mod modTransition">
        <pc:chgData name="Marleen Denert" userId="2b348317-51f2-4407-bb2b-b37781534dd7" providerId="ADAL" clId="{AC0B86D1-C344-47AC-94C2-D367D282FF53}" dt="2021-09-13T12:10:54.500" v="59" actId="20577"/>
        <pc:sldMkLst>
          <pc:docMk/>
          <pc:sldMk cId="0" sldId="348"/>
        </pc:sldMkLst>
        <pc:spChg chg="mod">
          <ac:chgData name="Marleen Denert" userId="2b348317-51f2-4407-bb2b-b37781534dd7" providerId="ADAL" clId="{AC0B86D1-C344-47AC-94C2-D367D282FF53}" dt="2021-09-13T12:10:54.500" v="59" actId="20577"/>
          <ac:spMkLst>
            <pc:docMk/>
            <pc:sldMk cId="0" sldId="348"/>
            <ac:spMk id="58370" creationId="{00000000-0000-0000-0000-000000000000}"/>
          </ac:spMkLst>
        </pc:spChg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0" sldId="350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744873048" sldId="353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1463620222" sldId="354"/>
        </pc:sldMkLst>
      </pc:sldChg>
      <pc:sldChg chg="modSp mod modTransition">
        <pc:chgData name="Marleen Denert" userId="2b348317-51f2-4407-bb2b-b37781534dd7" providerId="ADAL" clId="{AC0B86D1-C344-47AC-94C2-D367D282FF53}" dt="2021-09-13T12:11:12.674" v="60" actId="108"/>
        <pc:sldMkLst>
          <pc:docMk/>
          <pc:sldMk cId="2440630435" sldId="357"/>
        </pc:sldMkLst>
        <pc:spChg chg="mod">
          <ac:chgData name="Marleen Denert" userId="2b348317-51f2-4407-bb2b-b37781534dd7" providerId="ADAL" clId="{AC0B86D1-C344-47AC-94C2-D367D282FF53}" dt="2021-09-13T12:11:12.674" v="60" actId="108"/>
          <ac:spMkLst>
            <pc:docMk/>
            <pc:sldMk cId="2440630435" sldId="357"/>
            <ac:spMk id="6" creationId="{00000000-0000-0000-0000-000000000000}"/>
          </ac:spMkLst>
        </pc:spChg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3645626884" sldId="358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1311615047" sldId="365"/>
        </pc:sldMkLst>
      </pc:sldChg>
      <pc:sldChg chg="del modTransition">
        <pc:chgData name="Marleen Denert" userId="2b348317-51f2-4407-bb2b-b37781534dd7" providerId="ADAL" clId="{AC0B86D1-C344-47AC-94C2-D367D282FF53}" dt="2021-09-13T12:10:46.533" v="51" actId="47"/>
        <pc:sldMkLst>
          <pc:docMk/>
          <pc:sldMk cId="4139748157" sldId="372"/>
        </pc:sldMkLst>
      </pc:sldChg>
      <pc:sldChg chg="del modTransition">
        <pc:chgData name="Marleen Denert" userId="2b348317-51f2-4407-bb2b-b37781534dd7" providerId="ADAL" clId="{AC0B86D1-C344-47AC-94C2-D367D282FF53}" dt="2021-09-13T12:00:55.565" v="44" actId="47"/>
        <pc:sldMkLst>
          <pc:docMk/>
          <pc:sldMk cId="3715894833" sldId="373"/>
        </pc:sldMkLst>
      </pc:sldChg>
      <pc:sldChg chg="del modTransition">
        <pc:chgData name="Marleen Denert" userId="2b348317-51f2-4407-bb2b-b37781534dd7" providerId="ADAL" clId="{AC0B86D1-C344-47AC-94C2-D367D282FF53}" dt="2021-09-13T12:01:00.832" v="45" actId="47"/>
        <pc:sldMkLst>
          <pc:docMk/>
          <pc:sldMk cId="1069049439" sldId="374"/>
        </pc:sldMkLst>
      </pc:sldChg>
      <pc:sldChg chg="del modTransition">
        <pc:chgData name="Marleen Denert" userId="2b348317-51f2-4407-bb2b-b37781534dd7" providerId="ADAL" clId="{AC0B86D1-C344-47AC-94C2-D367D282FF53}" dt="2021-09-13T12:01:04.845" v="46" actId="47"/>
        <pc:sldMkLst>
          <pc:docMk/>
          <pc:sldMk cId="2589050075" sldId="375"/>
        </pc:sldMkLst>
      </pc:sldChg>
      <pc:sldChg chg="del modTransition">
        <pc:chgData name="Marleen Denert" userId="2b348317-51f2-4407-bb2b-b37781534dd7" providerId="ADAL" clId="{AC0B86D1-C344-47AC-94C2-D367D282FF53}" dt="2021-09-13T12:01:06.108" v="47" actId="47"/>
        <pc:sldMkLst>
          <pc:docMk/>
          <pc:sldMk cId="3079044831" sldId="376"/>
        </pc:sldMkLst>
      </pc:sldChg>
      <pc:sldChg chg="del modTransition">
        <pc:chgData name="Marleen Denert" userId="2b348317-51f2-4407-bb2b-b37781534dd7" providerId="ADAL" clId="{AC0B86D1-C344-47AC-94C2-D367D282FF53}" dt="2021-09-13T12:01:10.386" v="48" actId="47"/>
        <pc:sldMkLst>
          <pc:docMk/>
          <pc:sldMk cId="801980610" sldId="377"/>
        </pc:sldMkLst>
      </pc:sldChg>
      <pc:sldChg chg="del modTransition">
        <pc:chgData name="Marleen Denert" userId="2b348317-51f2-4407-bb2b-b37781534dd7" providerId="ADAL" clId="{AC0B86D1-C344-47AC-94C2-D367D282FF53}" dt="2021-09-13T12:01:13.353" v="49" actId="47"/>
        <pc:sldMkLst>
          <pc:docMk/>
          <pc:sldMk cId="762968828" sldId="378"/>
        </pc:sldMkLst>
      </pc:sldChg>
      <pc:sldChg chg="del modTransition">
        <pc:chgData name="Marleen Denert" userId="2b348317-51f2-4407-bb2b-b37781534dd7" providerId="ADAL" clId="{AC0B86D1-C344-47AC-94C2-D367D282FF53}" dt="2021-09-13T12:01:18.518" v="50" actId="47"/>
        <pc:sldMkLst>
          <pc:docMk/>
          <pc:sldMk cId="2133701459" sldId="379"/>
        </pc:sldMkLst>
      </pc:sldChg>
      <pc:sldChg chg="modTransition">
        <pc:chgData name="Marleen Denert" userId="2b348317-51f2-4407-bb2b-b37781534dd7" providerId="ADAL" clId="{AC0B86D1-C344-47AC-94C2-D367D282FF53}" dt="2021-09-13T11:04:50.148" v="0"/>
        <pc:sldMkLst>
          <pc:docMk/>
          <pc:sldMk cId="3912037253" sldId="380"/>
        </pc:sldMkLst>
      </pc:sldChg>
      <pc:sldMasterChg chg="modTransition modSldLayout">
        <pc:chgData name="Marleen Denert" userId="2b348317-51f2-4407-bb2b-b37781534dd7" providerId="ADAL" clId="{AC0B86D1-C344-47AC-94C2-D367D282FF53}" dt="2021-09-13T11:04:50.148" v="0"/>
        <pc:sldMasterMkLst>
          <pc:docMk/>
          <pc:sldMasterMk cId="3419735916" sldId="2147483684"/>
        </pc:sldMasterMkLst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1730756801" sldId="2147483685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3391185598" sldId="2147483686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3120386700" sldId="2147483687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3950048495" sldId="2147483688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297240605" sldId="2147483689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680884555" sldId="2147483690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2057479675" sldId="2147483691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3620854061" sldId="2147483692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2059529400" sldId="2147483693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1054765008" sldId="2147483694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3419735916" sldId="2147483684"/>
            <pc:sldLayoutMk cId="661048939" sldId="2147483695"/>
          </pc:sldLayoutMkLst>
        </pc:sldLayoutChg>
      </pc:sldMasterChg>
      <pc:sldMasterChg chg="modTransition modSldLayout">
        <pc:chgData name="Marleen Denert" userId="2b348317-51f2-4407-bb2b-b37781534dd7" providerId="ADAL" clId="{AC0B86D1-C344-47AC-94C2-D367D282FF53}" dt="2021-09-13T11:04:50.148" v="0"/>
        <pc:sldMasterMkLst>
          <pc:docMk/>
          <pc:sldMasterMk cId="2003550886" sldId="2147483696"/>
        </pc:sldMasterMkLst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2479433197" sldId="2147483697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218121752" sldId="2147483698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3069209842" sldId="2147483699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2275760376" sldId="2147483700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2522345658" sldId="2147483701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2049921858" sldId="2147483702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2593245088" sldId="2147483703"/>
          </pc:sldLayoutMkLst>
        </pc:sldLayoutChg>
        <pc:sldLayoutChg chg="modTransition">
          <pc:chgData name="Marleen Denert" userId="2b348317-51f2-4407-bb2b-b37781534dd7" providerId="ADAL" clId="{AC0B86D1-C344-47AC-94C2-D367D282FF53}" dt="2021-09-13T11:04:50.148" v="0"/>
          <pc:sldLayoutMkLst>
            <pc:docMk/>
            <pc:sldMasterMk cId="2003550886" sldId="2147483696"/>
            <pc:sldLayoutMk cId="652271232" sldId="214748370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F1A5B-1DB5-4084-AB43-AC6B14E8E0CA}" type="datetimeFigureOut">
              <a:rPr lang="nl-NL" smtClean="0"/>
              <a:pPr/>
              <a:t>13-9-2021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0DA86-C5CA-433D-9E4C-45C9D7FBD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66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CC7EE-D1CD-4FD8-984C-C77FA04196C7}" type="datetimeFigureOut">
              <a:rPr lang="nl-NL" smtClean="0"/>
              <a:pPr/>
              <a:t>13-9-2021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E0B7B-EC23-4E73-AA36-CF6656FBF67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8476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E0B7B-EC23-4E73-AA36-CF6656FBF679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E0B7B-EC23-4E73-AA36-CF6656FBF679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65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4D0C-2DA3-4E7B-9124-137FEA698900}" type="datetime1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75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F91E3-0C87-406D-B870-A3F95F870167}" type="datetime1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76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EBB7-973E-4C92-A17D-9A4AE0541BFD}" type="datetime1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048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24147F-ED97-47AF-A1B3-C82A179CF7F3}" type="datetime1">
              <a:rPr kumimoji="0" lang="nl-NL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l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13-9-2021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84E0-0BD4-4705-A12B-9B71DDE63301}" type="slidenum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1E64C8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rgbClr val="1E64C8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261" y="1599810"/>
            <a:ext cx="2880542" cy="293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33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2233" y="979595"/>
            <a:ext cx="8661767" cy="4573969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80882" y="1607345"/>
            <a:ext cx="8007342" cy="3119285"/>
          </a:xfrm>
        </p:spPr>
        <p:txBody>
          <a:bodyPr anchor="b">
            <a:noAutofit/>
          </a:bodyPr>
          <a:lstStyle>
            <a:lvl1pPr algn="l">
              <a:lnSpc>
                <a:spcPts val="5801"/>
              </a:lnSpc>
              <a:defRPr sz="5274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676842" y="4833785"/>
            <a:ext cx="8011382" cy="410063"/>
          </a:xfrm>
        </p:spPr>
        <p:txBody>
          <a:bodyPr>
            <a:normAutofit/>
          </a:bodyPr>
          <a:lstStyle>
            <a:lvl1pPr marL="0" indent="0" algn="l">
              <a:lnSpc>
                <a:spcPts val="1899"/>
              </a:lnSpc>
              <a:buNone/>
              <a:defRPr sz="1582" baseline="0">
                <a:solidFill>
                  <a:srgbClr val="FFD200"/>
                </a:solidFill>
              </a:defRPr>
            </a:lvl1pPr>
            <a:lvl2pPr marL="342885" indent="0" algn="ctr">
              <a:buNone/>
              <a:defRPr sz="1500"/>
            </a:lvl2pPr>
            <a:lvl3pPr marL="685771" indent="0" algn="ctr">
              <a:buNone/>
              <a:defRPr sz="1350"/>
            </a:lvl3pPr>
            <a:lvl4pPr marL="1028656" indent="0" algn="ctr">
              <a:buNone/>
              <a:defRPr sz="1200"/>
            </a:lvl4pPr>
            <a:lvl5pPr marL="1371542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199" indent="0" algn="ctr">
              <a:buNone/>
              <a:defRPr sz="1200"/>
            </a:lvl8pPr>
            <a:lvl9pPr marL="2743086" indent="0" algn="ctr">
              <a:buNone/>
              <a:defRPr sz="1200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723349" y="4505625"/>
            <a:ext cx="7916968" cy="405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4516686" y="273186"/>
            <a:ext cx="4374053" cy="379688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896"/>
              </a:lnSpc>
              <a:buNone/>
              <a:defRPr sz="738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896"/>
              </a:lnSpc>
              <a:buNone/>
              <a:defRPr sz="738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1687814" y="5882626"/>
            <a:ext cx="1205582" cy="653063"/>
          </a:xfrm>
        </p:spPr>
        <p:txBody>
          <a:bodyPr/>
          <a:lstStyle>
            <a:lvl1pPr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3013005" y="5882626"/>
            <a:ext cx="1205582" cy="653063"/>
          </a:xfrm>
        </p:spPr>
        <p:txBody>
          <a:bodyPr/>
          <a:lstStyle>
            <a:lvl1pPr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4340093" y="5882626"/>
            <a:ext cx="1224567" cy="653063"/>
          </a:xfrm>
        </p:spPr>
        <p:txBody>
          <a:bodyPr/>
          <a:lstStyle>
            <a:lvl1pPr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5667182" y="5882626"/>
            <a:ext cx="1224567" cy="653063"/>
          </a:xfrm>
        </p:spPr>
        <p:txBody>
          <a:bodyPr/>
          <a:lstStyle>
            <a:lvl1pPr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482234" y="326532"/>
            <a:ext cx="8205990" cy="3265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14" y="0"/>
            <a:ext cx="2938960" cy="97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21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2233" y="1"/>
            <a:ext cx="8661767" cy="5553563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80882" y="2282429"/>
            <a:ext cx="8007342" cy="3119285"/>
          </a:xfrm>
        </p:spPr>
        <p:txBody>
          <a:bodyPr anchor="b">
            <a:noAutofit/>
          </a:bodyPr>
          <a:lstStyle>
            <a:lvl1pPr algn="l">
              <a:lnSpc>
                <a:spcPts val="5801"/>
              </a:lnSpc>
              <a:defRPr sz="5274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723349" y="5163750"/>
            <a:ext cx="7916968" cy="405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2065" y="6292058"/>
            <a:ext cx="486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1E64C8"/>
                </a:solidFill>
              </a:defRPr>
            </a:lvl1pPr>
          </a:lstStyle>
          <a:p>
            <a:pPr marL="0" marR="0" lvl="0" indent="0" algn="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84E0-0BD4-4705-A12B-9B71DDE63301}" type="slidenum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srgbClr val="1E64C8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srgbClr val="1E64C8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0" name="Rectangle 9" hidden="1"/>
          <p:cNvSpPr/>
          <p:nvPr userDrawn="1"/>
        </p:nvSpPr>
        <p:spPr>
          <a:xfrm>
            <a:off x="482234" y="326532"/>
            <a:ext cx="8205990" cy="3265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209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0795" y="839788"/>
            <a:ext cx="8279578" cy="4708125"/>
          </a:xfrm>
        </p:spPr>
        <p:txBody>
          <a:bodyPr/>
          <a:lstStyle>
            <a:lvl1pPr defTabSz="241112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241112">
              <a:lnSpc>
                <a:spcPct val="120000"/>
              </a:lnSpc>
              <a:defRPr/>
            </a:lvl3pPr>
            <a:lvl4pPr marL="1228165" indent="-290507" defTabSz="1008820">
              <a:lnSpc>
                <a:spcPct val="120000"/>
              </a:lnSpc>
              <a:tabLst/>
              <a:defRPr/>
            </a:lvl4pPr>
            <a:lvl5pPr marL="1562206" indent="-233578" defTabSz="241112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70885-0B31-4E06-AE71-7E16801F2838}" type="datetime1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l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13/09/2021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84E0-0BD4-4705-A12B-9B71DDE63301}" type="slidenum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srgbClr val="1E64C8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srgbClr val="1E64C8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76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410F60-8C93-4C37-B51A-4DDAE36F7E9B}" type="datetime1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l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13/09/2021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328838" y="964630"/>
            <a:ext cx="3322469" cy="4568906"/>
          </a:xfrm>
        </p:spPr>
        <p:txBody>
          <a:bodyPr/>
          <a:lstStyle>
            <a:lvl1pPr marL="45209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2065" y="6292058"/>
            <a:ext cx="486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1E64C8"/>
                </a:solidFill>
              </a:defRPr>
            </a:lvl1pPr>
          </a:lstStyle>
          <a:p>
            <a:pPr marL="0" marR="0" lvl="0" indent="0" algn="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84E0-0BD4-4705-A12B-9B71DDE63301}" type="slidenum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srgbClr val="1E64C8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srgbClr val="1E64C8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0795" y="839788"/>
            <a:ext cx="4452108" cy="4708125"/>
          </a:xfrm>
        </p:spPr>
        <p:txBody>
          <a:bodyPr/>
          <a:lstStyle>
            <a:lvl1pPr defTabSz="241112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241112">
              <a:lnSpc>
                <a:spcPct val="120000"/>
              </a:lnSpc>
              <a:defRPr/>
            </a:lvl3pPr>
            <a:lvl4pPr defTabSz="241112">
              <a:lnSpc>
                <a:spcPct val="120000"/>
              </a:lnSpc>
              <a:defRPr/>
            </a:lvl4pPr>
            <a:lvl5pPr defTabSz="241112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2522345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6594B6-17DF-4759-A7A5-128AFEA77F2C}" type="datetime1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l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13/09/2021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84E0-0BD4-4705-A12B-9B71DDE63301}" type="slidenum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srgbClr val="1E64C8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srgbClr val="1E64C8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502082" y="964406"/>
            <a:ext cx="8163779" cy="4571438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049921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A81384-1200-4D40-BEF0-3A17A1F906F4}" type="datetime1">
              <a:rPr kumimoji="0" lang="nl-NL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l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13-9-2021</a:t>
            </a:fld>
            <a:endParaRPr kumimoji="0" lang="nl-NL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9143433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9143433" cy="6858000"/>
          </a:xfrm>
        </p:spPr>
        <p:txBody>
          <a:bodyPr/>
          <a:lstStyle>
            <a:lvl1pPr marL="45209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593245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2233" y="979595"/>
            <a:ext cx="8661767" cy="4573969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4860297" y="2176876"/>
            <a:ext cx="3827484" cy="1207947"/>
          </a:xfrm>
        </p:spPr>
        <p:txBody>
          <a:bodyPr>
            <a:normAutofit/>
          </a:bodyPr>
          <a:lstStyle>
            <a:lvl1pPr marL="0" indent="0">
              <a:lnSpc>
                <a:spcPts val="1846"/>
              </a:lnSpc>
              <a:buNone/>
              <a:defRPr sz="1266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80882" y="1225716"/>
            <a:ext cx="3912889" cy="4056750"/>
          </a:xfrm>
        </p:spPr>
        <p:txBody>
          <a:bodyPr anchor="t" anchorCtr="0">
            <a:noAutofit/>
          </a:bodyPr>
          <a:lstStyle>
            <a:lvl1pPr algn="l">
              <a:lnSpc>
                <a:spcPts val="1846"/>
              </a:lnSpc>
              <a:defRPr sz="1318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723349" y="1285876"/>
            <a:ext cx="7916968" cy="421858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14" y="0"/>
            <a:ext cx="2938960" cy="97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27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1AB1-1C95-46B3-A184-3F7C9AE266AB}" type="datetime1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8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09E1-0324-4B31-BDB2-099AF28C5500}" type="datetime1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038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50AF-D36B-4B70-96B4-9DC9B8523367}" type="datetime1">
              <a:rPr lang="nl-NL" smtClean="0"/>
              <a:t>13-9-2021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04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F929-E239-47D9-AEB4-A38178B7DEC9}" type="datetime1">
              <a:rPr lang="nl-NL" smtClean="0"/>
              <a:t>13-9-2021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24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144F-DBED-4D01-8052-40197AEA12D4}" type="datetime1">
              <a:rPr lang="nl-NL" smtClean="0"/>
              <a:t>13-9-2021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088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000AF-ECFE-4045-A655-44D33F3B414D}" type="datetime1">
              <a:rPr lang="nl-NL" smtClean="0"/>
              <a:t>13-9-2021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47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2A31-0817-4785-B850-00F8A727FA37}" type="datetime1">
              <a:rPr lang="nl-NL" smtClean="0"/>
              <a:t>13-9-2021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85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3D101-27E7-4605-9641-0C2BD19F3E9C}" type="datetime1">
              <a:rPr lang="nl-NL" smtClean="0"/>
              <a:t>13-9-2021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52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2E5A9-80A1-4F2C-B221-BF4666C0544B}" type="datetime1">
              <a:rPr lang="nl-NL" smtClean="0"/>
              <a:t>13-9-2021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A15FB-1C21-453F-BB13-3004DACB0E1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73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786" y="95643"/>
            <a:ext cx="8282587" cy="60728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795" y="839788"/>
            <a:ext cx="8279578" cy="4708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7682" y="6292058"/>
            <a:ext cx="1211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870D1A-A3AB-4E9F-892E-C45B5A80FDBF}" type="datetime1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l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13/09/2021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1555" y="6324205"/>
            <a:ext cx="4405469" cy="307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2065" y="6292058"/>
            <a:ext cx="486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1E64C8"/>
                </a:solidFill>
              </a:defRPr>
            </a:lvl1pPr>
          </a:lstStyle>
          <a:p>
            <a:pPr marL="0" marR="0" lvl="0" indent="0" algn="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84E0-0BD4-4705-A12B-9B71DDE63301}" type="slidenum">
              <a:rPr kumimoji="0" lang="nl-BE" sz="900" b="0" i="0" u="none" strike="noStrike" kern="1200" cap="none" spc="0" normalizeH="0" baseline="0" noProof="0" smtClean="0">
                <a:ln>
                  <a:noFill/>
                </a:ln>
                <a:solidFill>
                  <a:srgbClr val="1E64C8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68577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nl-BE" sz="900" b="0" i="0" u="none" strike="noStrike" kern="1200" cap="none" spc="0" normalizeH="0" baseline="0" noProof="0" dirty="0">
              <a:ln>
                <a:noFill/>
              </a:ln>
              <a:solidFill>
                <a:srgbClr val="1E64C8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489018" y="258188"/>
            <a:ext cx="8163779" cy="325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489018" y="1113750"/>
            <a:ext cx="4340093" cy="44296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489827" y="5539812"/>
            <a:ext cx="8162970" cy="99587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8" y="5559020"/>
            <a:ext cx="1217383" cy="1298981"/>
          </a:xfrm>
          <a:prstGeom prst="rect">
            <a:avLst/>
          </a:prstGeom>
        </p:spPr>
      </p:pic>
      <p:sp>
        <p:nvSpPr>
          <p:cNvPr id="12" name="Text positoning box" hidden="1"/>
          <p:cNvSpPr/>
          <p:nvPr userDrawn="1"/>
        </p:nvSpPr>
        <p:spPr>
          <a:xfrm>
            <a:off x="4837148" y="1113750"/>
            <a:ext cx="482233" cy="44296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5326165" y="953692"/>
            <a:ext cx="3326632" cy="458974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55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</p:sldLayoutIdLst>
  <p:hf hdr="0" ftr="0" dt="0"/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sz="2848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282972" indent="-237764" algn="l" defTabSz="685771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2531" kern="1200">
          <a:solidFill>
            <a:schemeClr val="tx1"/>
          </a:solidFill>
          <a:latin typeface="+mn-lt"/>
          <a:ea typeface="+mn-ea"/>
          <a:cs typeface="+mn-cs"/>
        </a:defRPr>
      </a:lvl1pPr>
      <a:lvl2pPr marL="617013" indent="-237764" algn="l" defTabSz="241112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2531" kern="1200">
          <a:solidFill>
            <a:schemeClr val="tx1"/>
          </a:solidFill>
          <a:latin typeface="+mn-lt"/>
          <a:ea typeface="+mn-ea"/>
          <a:cs typeface="+mn-cs"/>
        </a:defRPr>
      </a:lvl2pPr>
      <a:lvl3pPr marL="925938" indent="-237315" algn="l" defTabSz="685771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2531" kern="1200">
          <a:solidFill>
            <a:schemeClr val="tx1"/>
          </a:solidFill>
          <a:latin typeface="+mn-lt"/>
          <a:ea typeface="+mn-ea"/>
          <a:cs typeface="+mn-cs"/>
        </a:defRPr>
      </a:lvl3pPr>
      <a:lvl4pPr marL="760173" indent="-290507" algn="l" defTabSz="685771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2531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indent="-611152" algn="l" defTabSz="685771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253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2" indent="-171443" algn="l" defTabSz="6857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9" indent="-171443" algn="l" defTabSz="6857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5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6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2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9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6" algn="l" defTabSz="68577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foot.org/files/javadoc/greenfoot/Actor.htm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8604447" cy="3323446"/>
          </a:xfrm>
        </p:spPr>
        <p:txBody>
          <a:bodyPr/>
          <a:lstStyle/>
          <a:p>
            <a:pPr algn="ctr">
              <a:lnSpc>
                <a:spcPts val="9231"/>
              </a:lnSpc>
              <a:spcBef>
                <a:spcPts val="0"/>
              </a:spcBef>
            </a:pPr>
            <a:r>
              <a:rPr lang="nl-NL" sz="5400" dirty="0"/>
              <a:t>Hoofdstuk 3</a:t>
            </a:r>
            <a:br>
              <a:rPr lang="nl-NL" sz="4431" dirty="0"/>
            </a:br>
            <a:r>
              <a:rPr lang="nl-NL" sz="4800" dirty="0"/>
              <a:t>de krab verbeteren</a:t>
            </a:r>
            <a:br>
              <a:rPr lang="nl-NL" sz="4431" dirty="0"/>
            </a:br>
            <a:r>
              <a:rPr lang="nl-NL" sz="3600" dirty="0"/>
              <a:t>geavanceerder programmeren</a:t>
            </a:r>
            <a:endParaRPr lang="nl-NL" sz="3400" dirty="0"/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>
          <a:xfrm>
            <a:off x="982679" y="5024254"/>
            <a:ext cx="8011382" cy="465282"/>
          </a:xfrm>
        </p:spPr>
        <p:txBody>
          <a:bodyPr>
            <a:normAutofit/>
          </a:bodyPr>
          <a:lstStyle/>
          <a:p>
            <a:pPr algn="r"/>
            <a:r>
              <a:rPr lang="nl-NL" sz="2585" b="1" dirty="0"/>
              <a:t>Little-</a:t>
            </a:r>
            <a:r>
              <a:rPr lang="nl-NL" sz="2585" b="1" dirty="0" err="1"/>
              <a:t>crab</a:t>
            </a:r>
            <a:endParaRPr lang="nl-NL" sz="2585" b="1" dirty="0"/>
          </a:p>
        </p:txBody>
      </p:sp>
    </p:spTree>
    <p:extLst>
      <p:ext uri="{BB962C8B-B14F-4D97-AF65-F5344CB8AC3E}">
        <p14:creationId xmlns:p14="http://schemas.microsoft.com/office/powerpoint/2010/main" val="3912037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aanroepen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36149"/>
            <a:ext cx="7920880" cy="4800600"/>
          </a:xfrm>
        </p:spPr>
        <p:txBody>
          <a:bodyPr>
            <a:normAutofit/>
          </a:bodyPr>
          <a:lstStyle/>
          <a:p>
            <a:pPr marL="446088" indent="-331788"/>
            <a:r>
              <a:rPr lang="nl-BE" sz="2800" b="1" dirty="0">
                <a:solidFill>
                  <a:schemeClr val="accent4"/>
                </a:solidFill>
              </a:rPr>
              <a:t>Methode</a:t>
            </a:r>
            <a:r>
              <a:rPr lang="nl-BE" sz="2800" b="1" dirty="0">
                <a:solidFill>
                  <a:schemeClr val="tx2"/>
                </a:solidFill>
              </a:rPr>
              <a:t> </a:t>
            </a:r>
            <a:r>
              <a:rPr lang="nl-BE" sz="2800" dirty="0"/>
              <a:t>van</a:t>
            </a:r>
            <a:r>
              <a:rPr lang="nl-BE" sz="2800" b="1" dirty="0">
                <a:solidFill>
                  <a:schemeClr val="tx2"/>
                </a:solidFill>
              </a:rPr>
              <a:t> </a:t>
            </a:r>
            <a:r>
              <a:rPr lang="nl-BE" sz="2800" b="1" dirty="0">
                <a:solidFill>
                  <a:schemeClr val="accent4"/>
                </a:solidFill>
              </a:rPr>
              <a:t>eigen klasse </a:t>
            </a:r>
            <a:r>
              <a:rPr lang="nl-BE" sz="2800" dirty="0"/>
              <a:t>of</a:t>
            </a:r>
            <a:r>
              <a:rPr lang="nl-BE" sz="2800" b="1" dirty="0">
                <a:solidFill>
                  <a:schemeClr val="tx2"/>
                </a:solidFill>
              </a:rPr>
              <a:t> </a:t>
            </a:r>
            <a:r>
              <a:rPr lang="nl-BE" sz="2800" b="1" dirty="0">
                <a:solidFill>
                  <a:schemeClr val="accent4"/>
                </a:solidFill>
              </a:rPr>
              <a:t>superklasse</a:t>
            </a:r>
            <a:r>
              <a:rPr lang="nl-BE" sz="2800" b="1" dirty="0">
                <a:solidFill>
                  <a:schemeClr val="tx2"/>
                </a:solidFill>
              </a:rPr>
              <a:t>:</a:t>
            </a:r>
          </a:p>
          <a:p>
            <a:pPr marL="446088" indent="0">
              <a:buNone/>
            </a:pPr>
            <a:r>
              <a:rPr lang="nl-BE" sz="2800" dirty="0"/>
              <a:t>(vb. </a:t>
            </a:r>
            <a:r>
              <a:rPr lang="nl-BE" sz="2800" dirty="0" err="1"/>
              <a:t>Crab</a:t>
            </a:r>
            <a:r>
              <a:rPr lang="nl-BE" sz="2800" dirty="0"/>
              <a:t> erft alle methodes van Actor) </a:t>
            </a:r>
          </a:p>
          <a:p>
            <a:pPr>
              <a:buNone/>
            </a:pPr>
            <a:endParaRPr lang="nl-BE" sz="2800" i="1" dirty="0"/>
          </a:p>
          <a:p>
            <a:pPr>
              <a:buNone/>
            </a:pPr>
            <a:endParaRPr lang="nl-BE" sz="2800" i="1" dirty="0"/>
          </a:p>
          <a:p>
            <a:pPr>
              <a:buNone/>
            </a:pPr>
            <a:endParaRPr lang="nl-BE" sz="2800" i="1" dirty="0"/>
          </a:p>
          <a:p>
            <a:pPr marL="446088" indent="-331788">
              <a:spcBef>
                <a:spcPts val="6000"/>
              </a:spcBef>
            </a:pPr>
            <a:r>
              <a:rPr lang="nl-BE" sz="2800" b="1" dirty="0">
                <a:solidFill>
                  <a:schemeClr val="accent4"/>
                </a:solidFill>
              </a:rPr>
              <a:t>Statische methode </a:t>
            </a:r>
            <a:r>
              <a:rPr lang="nl-BE" sz="2800" dirty="0"/>
              <a:t>van een </a:t>
            </a:r>
            <a:r>
              <a:rPr lang="nl-BE" sz="2800" b="1" dirty="0">
                <a:solidFill>
                  <a:schemeClr val="accent4"/>
                </a:solidFill>
              </a:rPr>
              <a:t>andere klasse</a:t>
            </a:r>
            <a:r>
              <a:rPr lang="nl-BE" sz="2800" b="1" dirty="0">
                <a:solidFill>
                  <a:schemeClr val="tx2"/>
                </a:solidFill>
              </a:rPr>
              <a:t>:</a:t>
            </a:r>
            <a:endParaRPr lang="en-US" b="1" dirty="0">
              <a:solidFill>
                <a:schemeClr val="tx2"/>
              </a:solidFill>
            </a:endParaRPr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86600" y="6484258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10</a:t>
            </a:fld>
            <a:endParaRPr lang="nl-NL" sz="1400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15616" y="2405235"/>
            <a:ext cx="3456384" cy="143885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nl-BE" sz="2400" b="1" dirty="0">
                <a:latin typeface="Consolas" pitchFamily="49" charset="0"/>
                <a:cs typeface="Consolas" pitchFamily="49" charset="0"/>
              </a:rPr>
              <a:t>move(5)</a:t>
            </a:r>
          </a:p>
          <a:p>
            <a:pPr>
              <a:lnSpc>
                <a:spcPts val="3500"/>
              </a:lnSpc>
            </a:pPr>
            <a:r>
              <a:rPr lang="nl-BE" sz="2400" b="1" dirty="0">
                <a:latin typeface="Consolas" pitchFamily="49" charset="0"/>
                <a:cs typeface="Consolas" pitchFamily="49" charset="0"/>
              </a:rPr>
              <a:t>turn(17)</a:t>
            </a:r>
          </a:p>
          <a:p>
            <a:pPr>
              <a:lnSpc>
                <a:spcPts val="3500"/>
              </a:lnSpc>
            </a:pP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atWorldEdge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093679" y="5013176"/>
            <a:ext cx="612068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BE" sz="2400" b="1" dirty="0" err="1">
                <a:latin typeface="Consolas" pitchFamily="49" charset="0"/>
                <a:cs typeface="Consolas" pitchFamily="49" charset="0"/>
              </a:rPr>
              <a:t>Greenfoot</a:t>
            </a:r>
            <a:r>
              <a:rPr lang="nl-BE" sz="2400" b="1" dirty="0">
                <a:latin typeface="Consolas" pitchFamily="49" charset="0"/>
                <a:cs typeface="Consolas" pitchFamily="49" charset="0"/>
              </a:rPr>
              <a:t>.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(100)</a:t>
            </a:r>
          </a:p>
        </p:txBody>
      </p:sp>
      <p:sp>
        <p:nvSpPr>
          <p:cNvPr id="13" name="Wolkvormige toelichting 12"/>
          <p:cNvSpPr/>
          <p:nvPr/>
        </p:nvSpPr>
        <p:spPr>
          <a:xfrm>
            <a:off x="3851920" y="5589240"/>
            <a:ext cx="4144466" cy="1022920"/>
          </a:xfrm>
          <a:prstGeom prst="cloudCallout">
            <a:avLst>
              <a:gd name="adj1" fmla="val -84131"/>
              <a:gd name="adj2" fmla="val -59538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chemeClr val="tx1"/>
                </a:solidFill>
              </a:rPr>
              <a:t>klassenaam</a:t>
            </a:r>
            <a:r>
              <a:rPr lang="en-US" sz="2800" dirty="0">
                <a:solidFill>
                  <a:schemeClr val="tx1"/>
                </a:solidFill>
              </a:rPr>
              <a:t> EN  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Wolkvormige toelichting 3"/>
          <p:cNvSpPr/>
          <p:nvPr/>
        </p:nvSpPr>
        <p:spPr>
          <a:xfrm>
            <a:off x="4525069" y="2276872"/>
            <a:ext cx="4464496" cy="1872208"/>
          </a:xfrm>
          <a:prstGeom prst="cloudCallout">
            <a:avLst>
              <a:gd name="adj1" fmla="val -69764"/>
              <a:gd name="adj2" fmla="val 1833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600" dirty="0">
                <a:solidFill>
                  <a:schemeClr val="tx1"/>
                </a:solidFill>
              </a:rPr>
              <a:t>direct </a:t>
            </a:r>
            <a:r>
              <a:rPr lang="en-US" sz="2600" dirty="0" err="1">
                <a:solidFill>
                  <a:schemeClr val="tx1"/>
                </a:solidFill>
              </a:rPr>
              <a:t>beschikbaar</a:t>
            </a:r>
            <a:r>
              <a:rPr lang="en-US" sz="2600" dirty="0">
                <a:solidFill>
                  <a:schemeClr val="tx1"/>
                </a:solidFill>
              </a:rPr>
              <a:t> (</a:t>
            </a:r>
            <a:r>
              <a:rPr lang="en-US" sz="2600" dirty="0" err="1">
                <a:solidFill>
                  <a:schemeClr val="tx1"/>
                </a:solidFill>
              </a:rPr>
              <a:t>interactief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te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testen</a:t>
            </a:r>
            <a:r>
              <a:rPr lang="en-US" sz="2600" dirty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Andere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aanroepen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59014"/>
            <a:ext cx="8136904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err="1"/>
              <a:t>Aanroepen</a:t>
            </a:r>
            <a:r>
              <a:rPr lang="en-US" sz="2800" dirty="0"/>
              <a:t> </a:t>
            </a:r>
            <a:r>
              <a:rPr lang="en-US" sz="2800" dirty="0" err="1"/>
              <a:t>methodes</a:t>
            </a:r>
            <a:r>
              <a:rPr lang="en-US" sz="2800" dirty="0"/>
              <a:t> “</a:t>
            </a:r>
            <a:r>
              <a:rPr lang="en-US" sz="2800" dirty="0" err="1"/>
              <a:t>buiten</a:t>
            </a:r>
            <a:r>
              <a:rPr lang="en-US" sz="2800" dirty="0"/>
              <a:t> </a:t>
            </a:r>
            <a:r>
              <a:rPr lang="en-US" sz="2800" dirty="0" err="1"/>
              <a:t>zichzelf</a:t>
            </a:r>
            <a:r>
              <a:rPr lang="en-US" sz="2800" dirty="0"/>
              <a:t>”:</a:t>
            </a:r>
          </a:p>
          <a:p>
            <a:pPr marL="446088" indent="-331788">
              <a:spcBef>
                <a:spcPts val="1800"/>
              </a:spcBef>
            </a:pPr>
            <a:r>
              <a:rPr lang="en-US" sz="2800" dirty="0" err="1"/>
              <a:t>Behoort</a:t>
            </a:r>
            <a:r>
              <a:rPr lang="en-US" sz="2800" dirty="0"/>
              <a:t> tot de (</a:t>
            </a:r>
            <a:r>
              <a:rPr lang="en-US" sz="2800" dirty="0" err="1"/>
              <a:t>andere</a:t>
            </a:r>
            <a:r>
              <a:rPr lang="en-US" sz="2800" dirty="0"/>
              <a:t>) </a:t>
            </a:r>
            <a:r>
              <a:rPr lang="en-US" sz="2800" dirty="0" err="1"/>
              <a:t>klasse</a:t>
            </a:r>
            <a:r>
              <a:rPr lang="en-US" sz="2800" dirty="0"/>
              <a:t> </a:t>
            </a:r>
          </a:p>
          <a:p>
            <a:pPr marL="114300" indent="0">
              <a:spcBef>
                <a:spcPts val="1800"/>
              </a:spcBef>
              <a:buNone/>
            </a:pPr>
            <a:r>
              <a:rPr lang="en-US" sz="2800" b="1" dirty="0"/>
              <a:t>	</a:t>
            </a:r>
            <a:r>
              <a:rPr lang="en-US" sz="2800" b="1" dirty="0" err="1">
                <a:solidFill>
                  <a:schemeClr val="accent4"/>
                </a:solidFill>
                <a:latin typeface="Consolas" pitchFamily="49" charset="0"/>
                <a:cs typeface="Consolas" pitchFamily="49" charset="0"/>
              </a:rPr>
              <a:t>klassenaam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.methodenaam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(parameters)</a:t>
            </a:r>
          </a:p>
          <a:p>
            <a:pPr marL="114300" indent="0">
              <a:spcBef>
                <a:spcPts val="1200"/>
              </a:spcBef>
              <a:buNone/>
            </a:pPr>
            <a:endParaRPr lang="en-US" sz="2800" dirty="0"/>
          </a:p>
          <a:p>
            <a:pPr marL="114300" indent="0">
              <a:spcBef>
                <a:spcPts val="5400"/>
              </a:spcBef>
              <a:buNone/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	static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getRandomNumber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limit)</a:t>
            </a:r>
          </a:p>
          <a:p>
            <a:pPr marL="446088" indent="-331788">
              <a:spcBef>
                <a:spcPts val="4200"/>
              </a:spcBef>
            </a:pPr>
            <a:r>
              <a:rPr lang="en-US" sz="2800" dirty="0" err="1"/>
              <a:t>Behoort</a:t>
            </a:r>
            <a:r>
              <a:rPr lang="en-US" sz="2800" dirty="0"/>
              <a:t> tot </a:t>
            </a:r>
            <a:r>
              <a:rPr lang="en-US" sz="2800" dirty="0" err="1"/>
              <a:t>een</a:t>
            </a:r>
            <a:r>
              <a:rPr lang="en-US" sz="2800" dirty="0"/>
              <a:t> (</a:t>
            </a:r>
            <a:r>
              <a:rPr lang="en-US" sz="2800" dirty="0" err="1"/>
              <a:t>ander</a:t>
            </a:r>
            <a:r>
              <a:rPr lang="en-US" sz="2800" dirty="0"/>
              <a:t>) object (</a:t>
            </a:r>
            <a:r>
              <a:rPr lang="en-US" sz="2800" dirty="0" err="1"/>
              <a:t>zie</a:t>
            </a:r>
            <a:r>
              <a:rPr lang="en-US" sz="2800" dirty="0"/>
              <a:t> later)   </a:t>
            </a:r>
          </a:p>
          <a:p>
            <a:pPr marL="114300" indent="0">
              <a:spcBef>
                <a:spcPts val="1800"/>
              </a:spcBef>
              <a:buNone/>
            </a:pPr>
            <a:r>
              <a:rPr lang="en-US" sz="2800" b="1" dirty="0"/>
              <a:t>	</a:t>
            </a:r>
            <a:r>
              <a:rPr lang="en-US" sz="2800" b="1" dirty="0" err="1">
                <a:solidFill>
                  <a:schemeClr val="accent4"/>
                </a:solidFill>
                <a:latin typeface="Consolas" pitchFamily="49" charset="0"/>
                <a:cs typeface="Consolas" pitchFamily="49" charset="0"/>
              </a:rPr>
              <a:t>object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.methodenaam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(parameters)</a:t>
            </a:r>
            <a:r>
              <a:rPr lang="en-US" sz="2800" dirty="0"/>
              <a:t>  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11</a:t>
            </a:fld>
            <a:endParaRPr lang="nl-NL" sz="1400"/>
          </a:p>
        </p:txBody>
      </p:sp>
      <p:sp>
        <p:nvSpPr>
          <p:cNvPr id="13" name="Lijntoelichting 1 12"/>
          <p:cNvSpPr/>
          <p:nvPr/>
        </p:nvSpPr>
        <p:spPr>
          <a:xfrm>
            <a:off x="2555776" y="3140968"/>
            <a:ext cx="5310316" cy="648072"/>
          </a:xfrm>
          <a:prstGeom prst="borderCallout1">
            <a:avLst>
              <a:gd name="adj1" fmla="val -2494"/>
              <a:gd name="adj2" fmla="val 1517"/>
              <a:gd name="adj3" fmla="val 2130"/>
              <a:gd name="adj4" fmla="val 1718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chemeClr val="tx1"/>
                </a:solidFill>
              </a:rPr>
              <a:t>signatuur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begint</a:t>
            </a:r>
            <a:r>
              <a:rPr lang="en-US" sz="2800" dirty="0">
                <a:solidFill>
                  <a:schemeClr val="tx1"/>
                </a:solidFill>
              </a:rPr>
              <a:t> met </a:t>
            </a:r>
            <a:r>
              <a:rPr lang="en-US" sz="28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static</a:t>
            </a:r>
          </a:p>
        </p:txBody>
      </p:sp>
      <p:sp>
        <p:nvSpPr>
          <p:cNvPr id="14" name="Afgeronde rechthoek 13"/>
          <p:cNvSpPr/>
          <p:nvPr/>
        </p:nvSpPr>
        <p:spPr>
          <a:xfrm>
            <a:off x="1042160" y="4125709"/>
            <a:ext cx="1249104" cy="504056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RECHTS 15"/>
          <p:cNvSpPr/>
          <p:nvPr/>
        </p:nvSpPr>
        <p:spPr>
          <a:xfrm>
            <a:off x="1403648" y="3212976"/>
            <a:ext cx="887616" cy="504056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71539"/>
            <a:ext cx="1152128" cy="102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9"/>
          <p:cNvSpPr txBox="1"/>
          <p:nvPr/>
        </p:nvSpPr>
        <p:spPr>
          <a:xfrm>
            <a:off x="409506" y="1187128"/>
            <a:ext cx="8626989" cy="527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nl-BE" sz="3200" dirty="0"/>
              <a:t>   </a:t>
            </a:r>
            <a:r>
              <a:rPr lang="nl-BE" sz="2800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nl-BE" sz="2800" dirty="0">
                <a:latin typeface="Consolas" pitchFamily="49" charset="0"/>
                <a:cs typeface="Consolas" pitchFamily="49" charset="0"/>
              </a:rPr>
              <a:t> int </a:t>
            </a:r>
            <a:r>
              <a:rPr lang="nl-BE" sz="2800" dirty="0" err="1">
                <a:latin typeface="Consolas" pitchFamily="49" charset="0"/>
                <a:cs typeface="Consolas" pitchFamily="49" charset="0"/>
              </a:rPr>
              <a:t>getRandomNumber</a:t>
            </a:r>
            <a:r>
              <a:rPr lang="nl-BE" sz="2800" dirty="0">
                <a:latin typeface="Consolas" pitchFamily="49" charset="0"/>
                <a:cs typeface="Consolas" pitchFamily="49" charset="0"/>
              </a:rPr>
              <a:t>(int limit)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lang="nl-BE" sz="800" dirty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nl-BE" sz="2800" dirty="0"/>
              <a:t> 			 returntype                        </a:t>
            </a:r>
          </a:p>
          <a:p>
            <a:pPr marL="320040" indent="-320040">
              <a:spcBef>
                <a:spcPts val="1800"/>
              </a:spcBef>
              <a:buClr>
                <a:schemeClr val="accent2"/>
              </a:buClr>
              <a:buSzPct val="60000"/>
            </a:pPr>
            <a:r>
              <a:rPr lang="nl-BE" sz="2800" b="1" i="1" dirty="0">
                <a:solidFill>
                  <a:schemeClr val="accent4"/>
                </a:solidFill>
              </a:rPr>
              <a:t>Wat doet deze methode?</a:t>
            </a:r>
          </a:p>
          <a:p>
            <a:pPr>
              <a:lnSpc>
                <a:spcPts val="4000"/>
              </a:lnSpc>
              <a:spcBef>
                <a:spcPts val="700"/>
              </a:spcBef>
              <a:buClr>
                <a:schemeClr val="accent1"/>
              </a:buClr>
              <a:buSzPct val="100000"/>
            </a:pPr>
            <a:r>
              <a:rPr lang="nl-BE" sz="2800" b="1" dirty="0"/>
              <a:t>Retourneert</a:t>
            </a:r>
            <a:r>
              <a:rPr lang="nl-BE" sz="2800" dirty="0"/>
              <a:t> een random geheel getal tussen </a:t>
            </a:r>
            <a:br>
              <a:rPr lang="nl-BE" sz="2800" dirty="0"/>
            </a:br>
            <a:r>
              <a:rPr lang="nl-BE" sz="2800" dirty="0"/>
              <a:t>0 en </a:t>
            </a:r>
            <a:r>
              <a:rPr lang="nl-BE" sz="2800" dirty="0">
                <a:latin typeface="Consolas" pitchFamily="49" charset="0"/>
                <a:cs typeface="Consolas" pitchFamily="49" charset="0"/>
              </a:rPr>
              <a:t>limit</a:t>
            </a:r>
            <a:r>
              <a:rPr lang="nl-BE" sz="2800" dirty="0"/>
              <a:t> (</a:t>
            </a:r>
            <a:r>
              <a:rPr lang="nl-BE" sz="2800" dirty="0">
                <a:latin typeface="Consolas" pitchFamily="49" charset="0"/>
                <a:cs typeface="Consolas" pitchFamily="49" charset="0"/>
              </a:rPr>
              <a:t>limit</a:t>
            </a:r>
            <a:r>
              <a:rPr lang="nl-BE" sz="2800" dirty="0"/>
              <a:t> niet inbegrepen)</a:t>
            </a:r>
            <a:endParaRPr lang="nl-BE" sz="2800" b="1" dirty="0"/>
          </a:p>
          <a:p>
            <a:pPr>
              <a:spcBef>
                <a:spcPts val="700"/>
              </a:spcBef>
              <a:buClr>
                <a:schemeClr val="accent1"/>
              </a:buClr>
              <a:buSzPct val="100000"/>
            </a:pPr>
            <a:endParaRPr lang="nl-BE" sz="500" b="1" dirty="0"/>
          </a:p>
          <a:p>
            <a:pPr>
              <a:spcBef>
                <a:spcPts val="700"/>
              </a:spcBef>
              <a:buClr>
                <a:schemeClr val="accent1"/>
              </a:buClr>
              <a:buSzPct val="100000"/>
            </a:pPr>
            <a:r>
              <a:rPr lang="nl-BE" sz="2800" b="1" u="sng" dirty="0"/>
              <a:t>Voorbeeld</a:t>
            </a:r>
            <a:endParaRPr lang="nl-BE" sz="2800" b="1" dirty="0"/>
          </a:p>
          <a:p>
            <a:pPr>
              <a:lnSpc>
                <a:spcPts val="4000"/>
              </a:lnSpc>
              <a:spcBef>
                <a:spcPts val="3600"/>
              </a:spcBef>
              <a:buClr>
                <a:schemeClr val="accent1"/>
              </a:buClr>
              <a:buSzPct val="100000"/>
            </a:pPr>
            <a:r>
              <a:rPr lang="nl-BE" sz="2800" dirty="0"/>
              <a:t>retourneert een random geheel getal tussen 0 en 99: 0,1,…, 99</a:t>
            </a:r>
          </a:p>
        </p:txBody>
      </p:sp>
      <p:cxnSp>
        <p:nvCxnSpPr>
          <p:cNvPr id="12" name="Straight Arrow Connector 10"/>
          <p:cNvCxnSpPr/>
          <p:nvPr/>
        </p:nvCxnSpPr>
        <p:spPr>
          <a:xfrm flipV="1">
            <a:off x="2340546" y="177281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411760" y="4653136"/>
            <a:ext cx="583264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(100)</a:t>
            </a: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0" y="0"/>
            <a:ext cx="9144000" cy="949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Greenfoot</a:t>
            </a:r>
            <a:r>
              <a:rPr lang="nl-BE" sz="4000" b="1" dirty="0">
                <a:solidFill>
                  <a:schemeClr val="accent3"/>
                </a:solidFill>
                <a:latin typeface="+mn-lt"/>
              </a:rPr>
              <a:t> Package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60365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12</a:t>
            </a:fld>
            <a:endParaRPr lang="nl-NL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874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Willekeurig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gedrag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implementeren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99" y="1319264"/>
            <a:ext cx="762000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/>
              <a:t>Verwerking</a:t>
            </a:r>
            <a:r>
              <a:rPr lang="en-US" sz="2800" dirty="0"/>
              <a:t> van de </a:t>
            </a:r>
            <a:r>
              <a:rPr lang="en-US" sz="2800" dirty="0" err="1"/>
              <a:t>returnwaarde</a:t>
            </a:r>
            <a:r>
              <a:rPr lang="en-US" sz="2800" dirty="0"/>
              <a:t>: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8104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13</a:t>
            </a:fld>
            <a:endParaRPr lang="nl-NL" sz="140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01757" y="3407496"/>
            <a:ext cx="7151470" cy="164660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(100) &lt; 5) 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//doe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iets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4" name="Afgeronde rechthoek 13"/>
          <p:cNvSpPr/>
          <p:nvPr/>
        </p:nvSpPr>
        <p:spPr>
          <a:xfrm>
            <a:off x="1861789" y="3479504"/>
            <a:ext cx="5275821" cy="504056"/>
          </a:xfrm>
          <a:prstGeom prst="roundRect">
            <a:avLst/>
          </a:prstGeom>
          <a:solidFill>
            <a:schemeClr val="accent4">
              <a:lumMod val="20000"/>
              <a:lumOff val="80000"/>
              <a:alpha val="1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3695086" y="2240868"/>
            <a:ext cx="4572000" cy="10847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4000"/>
              </a:lnSpc>
            </a:pPr>
            <a:r>
              <a:rPr lang="nl-BE" sz="2800" b="1" dirty="0">
                <a:solidFill>
                  <a:schemeClr val="accent4"/>
                </a:solidFill>
              </a:rPr>
              <a:t>random geheel getal tussen </a:t>
            </a:r>
            <a:br>
              <a:rPr lang="nl-BE" sz="2800" b="1" dirty="0">
                <a:solidFill>
                  <a:schemeClr val="accent4"/>
                </a:solidFill>
              </a:rPr>
            </a:br>
            <a:r>
              <a:rPr lang="nl-BE" sz="2800" b="1" dirty="0">
                <a:solidFill>
                  <a:schemeClr val="accent4"/>
                </a:solidFill>
              </a:rPr>
              <a:t>0 en 99</a:t>
            </a:r>
          </a:p>
        </p:txBody>
      </p:sp>
      <p:cxnSp>
        <p:nvCxnSpPr>
          <p:cNvPr id="16" name="Straight Arrow Connector 10"/>
          <p:cNvCxnSpPr/>
          <p:nvPr/>
        </p:nvCxnSpPr>
        <p:spPr>
          <a:xfrm flipV="1">
            <a:off x="3047014" y="2528900"/>
            <a:ext cx="648072" cy="828092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Wolkvormige toelichting 3"/>
          <p:cNvSpPr/>
          <p:nvPr/>
        </p:nvSpPr>
        <p:spPr>
          <a:xfrm>
            <a:off x="5386984" y="4865658"/>
            <a:ext cx="2875371" cy="1053695"/>
          </a:xfrm>
          <a:prstGeom prst="cloudCallout">
            <a:avLst>
              <a:gd name="adj1" fmla="val -83927"/>
              <a:gd name="adj2" fmla="val -118664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5% </a:t>
            </a:r>
            <a:r>
              <a:rPr lang="en-US" sz="2800" dirty="0" err="1">
                <a:solidFill>
                  <a:schemeClr val="tx1"/>
                </a:solidFill>
              </a:rPr>
              <a:t>kans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Java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vergelijkingsoperatoren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885" y="1889841"/>
            <a:ext cx="5112568" cy="3312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&lt;      </a:t>
            </a:r>
            <a:r>
              <a:rPr lang="en-US" sz="2800" dirty="0" err="1"/>
              <a:t>kleiner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&lt;=    </a:t>
            </a:r>
            <a:r>
              <a:rPr lang="en-US" sz="2800" dirty="0" err="1"/>
              <a:t>kleiner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of </a:t>
            </a:r>
            <a:r>
              <a:rPr lang="en-US" sz="2800" dirty="0" err="1"/>
              <a:t>gelijk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==    </a:t>
            </a:r>
            <a:r>
              <a:rPr lang="en-US" sz="2800" dirty="0" err="1"/>
              <a:t>gelijk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!=    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gelijk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&gt;=     </a:t>
            </a:r>
            <a:r>
              <a:rPr lang="en-US" sz="2800" dirty="0" err="1"/>
              <a:t>groter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of </a:t>
            </a:r>
            <a:r>
              <a:rPr lang="en-US" sz="2800" dirty="0" err="1"/>
              <a:t>gelijk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&gt;       </a:t>
            </a:r>
            <a:r>
              <a:rPr lang="en-US" sz="2800" dirty="0" err="1"/>
              <a:t>groter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endParaRPr lang="en-US" sz="28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83852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14</a:t>
            </a:fld>
            <a:endParaRPr lang="nl-NL" sz="1400"/>
          </a:p>
        </p:txBody>
      </p:sp>
      <p:sp>
        <p:nvSpPr>
          <p:cNvPr id="4" name="Afgeronde rechthoek 3"/>
          <p:cNvSpPr/>
          <p:nvPr/>
        </p:nvSpPr>
        <p:spPr>
          <a:xfrm>
            <a:off x="1763688" y="2849028"/>
            <a:ext cx="720080" cy="504056"/>
          </a:xfrm>
          <a:prstGeom prst="roundRect">
            <a:avLst/>
          </a:prstGeom>
          <a:solidFill>
            <a:schemeClr val="accent2">
              <a:lumMod val="20000"/>
              <a:lumOff val="80000"/>
              <a:alpha val="1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13769" y="1186310"/>
            <a:ext cx="72008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(100) &lt; 5)</a:t>
            </a:r>
          </a:p>
        </p:txBody>
      </p:sp>
      <p:sp>
        <p:nvSpPr>
          <p:cNvPr id="9" name="Afgeronde rechthoek 8"/>
          <p:cNvSpPr/>
          <p:nvPr/>
        </p:nvSpPr>
        <p:spPr>
          <a:xfrm>
            <a:off x="6646416" y="1250043"/>
            <a:ext cx="432049" cy="334198"/>
          </a:xfrm>
          <a:prstGeom prst="roundRect">
            <a:avLst/>
          </a:prstGeom>
          <a:solidFill>
            <a:schemeClr val="accent4">
              <a:lumMod val="20000"/>
              <a:lumOff val="80000"/>
              <a:alpha val="1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85777" y="5850281"/>
            <a:ext cx="72008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(20) == 0)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827584" y="5202209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u="sng" dirty="0"/>
              <a:t>Voorbeeld: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" y="0"/>
            <a:ext cx="9130806" cy="89473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Willekeurig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gedrag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implementeren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67544" y="1271621"/>
            <a:ext cx="7848872" cy="4699992"/>
          </a:xfrm>
        </p:spPr>
        <p:txBody>
          <a:bodyPr/>
          <a:lstStyle/>
          <a:p>
            <a:pPr>
              <a:buNone/>
            </a:pPr>
            <a:r>
              <a:rPr lang="nl-BE" sz="2800" dirty="0"/>
              <a:t>Gewenste aanpassing aan de beweging van de krab:</a:t>
            </a:r>
          </a:p>
          <a:p>
            <a:pPr>
              <a:buNone/>
            </a:pPr>
            <a:endParaRPr lang="nl-BE" dirty="0"/>
          </a:p>
          <a:p>
            <a:endParaRPr lang="nl-BE" dirty="0"/>
          </a:p>
          <a:p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73407" y="646948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15</a:t>
            </a:fld>
            <a:endParaRPr lang="nl-NL" sz="14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131840" y="2180784"/>
            <a:ext cx="2664296" cy="954107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 </a:t>
            </a:r>
            <a:r>
              <a:rPr lang="en-US" sz="2800" b="1" i="1" dirty="0"/>
              <a:t>now and then</a:t>
            </a:r>
          </a:p>
          <a:p>
            <a:pPr algn="l"/>
            <a:r>
              <a:rPr lang="en-US" sz="2800" dirty="0"/>
              <a:t>       turn a little</a:t>
            </a:r>
            <a:endParaRPr lang="en-US" sz="2800" i="1" dirty="0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23220" y="3422501"/>
            <a:ext cx="7884368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act()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(100) &lt; 10 )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{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turn(5);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//…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Toelichting met afgeronde rechthoek 3"/>
          <p:cNvSpPr/>
          <p:nvPr/>
        </p:nvSpPr>
        <p:spPr>
          <a:xfrm>
            <a:off x="683568" y="2242858"/>
            <a:ext cx="1728192" cy="572465"/>
          </a:xfrm>
          <a:prstGeom prst="wedgeRoundRectCallout">
            <a:avLst>
              <a:gd name="adj1" fmla="val 100297"/>
              <a:gd name="adj2" fmla="val -1358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10% </a:t>
            </a:r>
            <a:r>
              <a:rPr lang="en-US" sz="2800" dirty="0" err="1">
                <a:solidFill>
                  <a:schemeClr val="tx1"/>
                </a:solidFill>
              </a:rPr>
              <a:t>kans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Toelichting met afgeronde rechthoek 15"/>
          <p:cNvSpPr/>
          <p:nvPr/>
        </p:nvSpPr>
        <p:spPr>
          <a:xfrm>
            <a:off x="6156176" y="2562425"/>
            <a:ext cx="1728192" cy="572465"/>
          </a:xfrm>
          <a:prstGeom prst="wedgeRoundRectCallout">
            <a:avLst>
              <a:gd name="adj1" fmla="val -88230"/>
              <a:gd name="adj2" fmla="val 967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turn(5)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5010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Willekeurig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gedrag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implementeren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47821" y="1052736"/>
            <a:ext cx="7848872" cy="4699992"/>
          </a:xfrm>
        </p:spPr>
        <p:txBody>
          <a:bodyPr/>
          <a:lstStyle/>
          <a:p>
            <a:pPr>
              <a:buNone/>
            </a:pPr>
            <a:r>
              <a:rPr lang="nl-BE" sz="2800" dirty="0"/>
              <a:t>Gewenste aanpassing aan de beweging van de krab:</a:t>
            </a:r>
          </a:p>
          <a:p>
            <a:pPr>
              <a:buNone/>
            </a:pPr>
            <a:endParaRPr lang="nl-BE" dirty="0"/>
          </a:p>
          <a:p>
            <a:endParaRPr lang="nl-BE" dirty="0"/>
          </a:p>
          <a:p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78037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16</a:t>
            </a:fld>
            <a:endParaRPr lang="nl-NL" sz="140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36305" y="1772816"/>
            <a:ext cx="3456384" cy="954107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 </a:t>
            </a:r>
            <a:r>
              <a:rPr lang="en-US" sz="2800" dirty="0"/>
              <a:t>now and then</a:t>
            </a:r>
          </a:p>
          <a:p>
            <a:pPr algn="l"/>
            <a:r>
              <a:rPr lang="en-US" sz="2800" dirty="0"/>
              <a:t>       </a:t>
            </a:r>
            <a:r>
              <a:rPr lang="en-US" sz="2800" b="1" i="1" dirty="0"/>
              <a:t>turn a random bit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82553" y="3155393"/>
            <a:ext cx="7884368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act()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(100) &lt; 10 )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{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turn(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(30));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//…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2" name="Toelichting met afgeronde rechthoek 11"/>
          <p:cNvSpPr/>
          <p:nvPr/>
        </p:nvSpPr>
        <p:spPr>
          <a:xfrm>
            <a:off x="4524737" y="1723945"/>
            <a:ext cx="3814449" cy="1002977"/>
          </a:xfrm>
          <a:prstGeom prst="wedgeRoundRectCallout">
            <a:avLst>
              <a:gd name="adj1" fmla="val -65118"/>
              <a:gd name="adj2" fmla="val 25609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turn(</a:t>
            </a:r>
            <a:r>
              <a:rPr lang="en-US" sz="2800" i="1" dirty="0">
                <a:solidFill>
                  <a:schemeClr val="tx1"/>
                </a:solidFill>
              </a:rPr>
              <a:t>x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algn="ctr">
              <a:buFont typeface="Wingdings" pitchFamily="2" charset="2"/>
              <a:buNone/>
            </a:pPr>
            <a:r>
              <a:rPr lang="en-US" sz="2800" i="1" dirty="0">
                <a:solidFill>
                  <a:schemeClr val="tx1"/>
                </a:solidFill>
              </a:rPr>
              <a:t>x </a:t>
            </a:r>
            <a:r>
              <a:rPr lang="en-US" sz="2400" dirty="0">
                <a:solidFill>
                  <a:schemeClr val="tx1"/>
                </a:solidFill>
              </a:rPr>
              <a:t>= </a:t>
            </a:r>
            <a:r>
              <a:rPr lang="en-US" sz="2400" dirty="0" err="1">
                <a:solidFill>
                  <a:schemeClr val="tx1"/>
                </a:solidFill>
              </a:rPr>
              <a:t>willekeurige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kleine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hoek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2555776" y="5373217"/>
            <a:ext cx="5040560" cy="1278816"/>
          </a:xfrm>
          <a:prstGeom prst="wedgeRoundRectCallout">
            <a:avLst>
              <a:gd name="adj1" fmla="val -36820"/>
              <a:gd name="adj2" fmla="val -72839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1938" indent="-261938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tx1"/>
                </a:solidFill>
              </a:rPr>
              <a:t>“kies” een hoek kleiner dan 30</a:t>
            </a:r>
          </a:p>
          <a:p>
            <a:pPr marL="261938" indent="-261938">
              <a:lnSpc>
                <a:spcPts val="3400"/>
              </a:lnSpc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tx1"/>
                </a:solidFill>
              </a:rPr>
              <a:t>verwerk de returnwaarde als parameter voor turn</a:t>
            </a:r>
          </a:p>
        </p:txBody>
      </p:sp>
    </p:spTree>
    <p:extLst>
      <p:ext uri="{BB962C8B-B14F-4D97-AF65-F5344CB8AC3E}">
        <p14:creationId xmlns:p14="http://schemas.microsoft.com/office/powerpoint/2010/main" val="74487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80728"/>
          </a:xfrm>
        </p:spPr>
        <p:txBody>
          <a:bodyPr>
            <a:noAutofit/>
          </a:bodyPr>
          <a:lstStyle/>
          <a:p>
            <a:pPr algn="ctr">
              <a:lnSpc>
                <a:spcPts val="5400"/>
              </a:lnSpc>
            </a:pP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Returnwaarde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doorgeven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als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parameter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71692" y="6479216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17</a:t>
            </a:fld>
            <a:endParaRPr lang="nl-NL" sz="140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227947" y="1491265"/>
            <a:ext cx="668810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nsolas" pitchFamily="49" charset="0"/>
                <a:cs typeface="Consolas" pitchFamily="49" charset="0"/>
              </a:rPr>
              <a:t>turn(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(30));  </a:t>
            </a:r>
          </a:p>
        </p:txBody>
      </p: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103919"/>
              </p:ext>
            </p:extLst>
          </p:nvPr>
        </p:nvGraphicFramePr>
        <p:xfrm>
          <a:off x="3347864" y="2824332"/>
          <a:ext cx="5040560" cy="122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6771">
                <a:tc>
                  <a:txBody>
                    <a:bodyPr/>
                    <a:lstStyle/>
                    <a:p>
                      <a:r>
                        <a:rPr lang="nl-BE" sz="2800" dirty="0" err="1"/>
                        <a:t>Greenfoot</a:t>
                      </a:r>
                      <a:endParaRPr lang="nl-BE" sz="2800" dirty="0"/>
                    </a:p>
                  </a:txBody>
                  <a:tcPr marL="381589" marR="38158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136">
                <a:tc>
                  <a:txBody>
                    <a:bodyPr/>
                    <a:lstStyle/>
                    <a:p>
                      <a:pPr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 </a:t>
                      </a:r>
                      <a:r>
                        <a:rPr lang="en-US" sz="2400" u="sng" dirty="0" err="1"/>
                        <a:t>getRandomNumber</a:t>
                      </a:r>
                      <a:r>
                        <a:rPr lang="en-US" sz="2400" u="sng" dirty="0"/>
                        <a:t>(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limit)</a:t>
                      </a:r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Afgeronde rechthoek 14"/>
          <p:cNvSpPr/>
          <p:nvPr/>
        </p:nvSpPr>
        <p:spPr>
          <a:xfrm>
            <a:off x="3923928" y="3400396"/>
            <a:ext cx="406124" cy="432048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aphicFrame>
        <p:nvGraphicFramePr>
          <p:cNvPr id="16" name="Tabe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82173"/>
              </p:ext>
            </p:extLst>
          </p:nvPr>
        </p:nvGraphicFramePr>
        <p:xfrm>
          <a:off x="827584" y="4336500"/>
          <a:ext cx="3502468" cy="1188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369">
                <a:tc>
                  <a:txBody>
                    <a:bodyPr/>
                    <a:lstStyle/>
                    <a:p>
                      <a:r>
                        <a:rPr lang="nl-BE" sz="2800" dirty="0" err="1"/>
                        <a:t>Animal</a:t>
                      </a:r>
                      <a:endParaRPr lang="nl-BE" sz="2800" dirty="0"/>
                    </a:p>
                  </a:txBody>
                  <a:tcPr marL="381589" marR="38158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743">
                <a:tc>
                  <a:txBody>
                    <a:bodyPr/>
                    <a:lstStyle/>
                    <a:p>
                      <a:pPr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turn(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angle)</a:t>
                      </a:r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Afgeronde rechthoek 16"/>
          <p:cNvSpPr/>
          <p:nvPr/>
        </p:nvSpPr>
        <p:spPr>
          <a:xfrm>
            <a:off x="2627784" y="4912564"/>
            <a:ext cx="1152128" cy="432048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Wolkvormige toelichting 17"/>
          <p:cNvSpPr/>
          <p:nvPr/>
        </p:nvSpPr>
        <p:spPr>
          <a:xfrm>
            <a:off x="4716016" y="4300496"/>
            <a:ext cx="3600400" cy="1224136"/>
          </a:xfrm>
          <a:prstGeom prst="cloudCallout">
            <a:avLst>
              <a:gd name="adj1" fmla="val -48448"/>
              <a:gd name="adj2" fmla="val -323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 dirty="0" err="1">
                <a:solidFill>
                  <a:schemeClr val="tx1"/>
                </a:solidFill>
              </a:rPr>
              <a:t>zelfde</a:t>
            </a:r>
            <a:r>
              <a:rPr lang="en-US" sz="2400" dirty="0">
                <a:solidFill>
                  <a:schemeClr val="tx1"/>
                </a:solidFill>
              </a:rPr>
              <a:t> type (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562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6673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Willekeurig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gedrag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implementeren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77393" y="1291622"/>
            <a:ext cx="7620000" cy="4800600"/>
          </a:xfrm>
        </p:spPr>
        <p:txBody>
          <a:bodyPr>
            <a:noAutofit/>
          </a:bodyPr>
          <a:lstStyle/>
          <a:p>
            <a:pPr indent="-342900">
              <a:buNone/>
            </a:pPr>
            <a:r>
              <a:rPr lang="nl-BE" sz="2600" dirty="0"/>
              <a:t>Het kiezen verfijnen:</a:t>
            </a:r>
          </a:p>
          <a:p>
            <a:pPr marL="536575" indent="-422275">
              <a:spcBef>
                <a:spcPts val="1200"/>
              </a:spcBef>
            </a:pPr>
            <a:r>
              <a:rPr lang="nl-BE" sz="2600" dirty="0"/>
              <a:t>De hoek mag niet 0 zijn:</a:t>
            </a:r>
          </a:p>
          <a:p>
            <a:pPr>
              <a:lnSpc>
                <a:spcPts val="4000"/>
              </a:lnSpc>
              <a:buNone/>
            </a:pPr>
            <a:r>
              <a:rPr lang="nl-BE" sz="2600" dirty="0"/>
              <a:t>    	Mogelijke hoeken: 1, …, 29, 30</a:t>
            </a:r>
            <a:br>
              <a:rPr lang="nl-BE" sz="2600" dirty="0"/>
            </a:br>
            <a:r>
              <a:rPr lang="nl-BE" sz="2600" dirty="0"/>
              <a:t> 	Aantal hoeken: 30</a:t>
            </a:r>
          </a:p>
          <a:p>
            <a:pPr>
              <a:buNone/>
            </a:pPr>
            <a:endParaRPr lang="nl-BE" sz="2600" dirty="0"/>
          </a:p>
          <a:p>
            <a:pPr marL="536575" indent="-422275">
              <a:spcBef>
                <a:spcPts val="4800"/>
              </a:spcBef>
            </a:pPr>
            <a:r>
              <a:rPr lang="nl-BE" sz="2600" dirty="0"/>
              <a:t>In beide richtingen (negatief en positief)</a:t>
            </a:r>
          </a:p>
          <a:p>
            <a:pPr>
              <a:buNone/>
            </a:pPr>
            <a:r>
              <a:rPr lang="nl-BE" sz="2600" dirty="0"/>
              <a:t>   	Mogelijke hoeken: -30, -29, …, 29, 30</a:t>
            </a:r>
          </a:p>
          <a:p>
            <a:pPr>
              <a:buNone/>
            </a:pPr>
            <a:r>
              <a:rPr lang="nl-BE" sz="2600" dirty="0"/>
              <a:t>   	Aantal hoeken: 61</a:t>
            </a:r>
          </a:p>
          <a:p>
            <a:pPr>
              <a:buNone/>
            </a:pPr>
            <a:r>
              <a:rPr lang="nl-BE" sz="2800" dirty="0"/>
              <a:t>   </a:t>
            </a:r>
          </a:p>
          <a:p>
            <a:pPr>
              <a:buNone/>
            </a:pPr>
            <a:endParaRPr lang="nl-BE" sz="2800" dirty="0"/>
          </a:p>
          <a:p>
            <a:endParaRPr lang="nl-BE" dirty="0"/>
          </a:p>
          <a:p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599" y="6459761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18</a:t>
            </a:fld>
            <a:endParaRPr lang="nl-NL" sz="140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259632" y="3422322"/>
            <a:ext cx="698477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(30) + 1;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259632" y="5877906"/>
            <a:ext cx="705765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(61) - 30;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18" b="20082"/>
          <a:stretch/>
        </p:blipFill>
        <p:spPr bwMode="auto">
          <a:xfrm>
            <a:off x="4518701" y="3068960"/>
            <a:ext cx="3706998" cy="360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268760"/>
            <a:ext cx="8676456" cy="44958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/>
              <a:t>We </a:t>
            </a:r>
            <a:r>
              <a:rPr lang="en-US" sz="2800" dirty="0" err="1"/>
              <a:t>willen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eten</a:t>
            </a:r>
            <a:r>
              <a:rPr lang="en-US" sz="2800" dirty="0"/>
              <a:t> </a:t>
            </a:r>
            <a:r>
              <a:rPr lang="en-US" sz="2800" dirty="0" err="1"/>
              <a:t>voorzien</a:t>
            </a:r>
            <a:r>
              <a:rPr lang="en-US" sz="2800" dirty="0"/>
              <a:t>                                                                            </a:t>
            </a:r>
            <a:r>
              <a:rPr lang="en-US" sz="2800" dirty="0" err="1"/>
              <a:t>voor</a:t>
            </a:r>
            <a:r>
              <a:rPr lang="en-US" sz="2800" dirty="0"/>
              <a:t> de </a:t>
            </a:r>
            <a:r>
              <a:rPr lang="en-US" sz="2800" dirty="0" err="1"/>
              <a:t>krabben</a:t>
            </a:r>
            <a:r>
              <a:rPr lang="en-US" sz="2800" dirty="0"/>
              <a:t>.</a:t>
            </a:r>
          </a:p>
          <a:p>
            <a:pPr marL="0" indent="0">
              <a:lnSpc>
                <a:spcPts val="4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sz="2800" dirty="0" err="1"/>
              <a:t>Maak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nieuwe</a:t>
            </a:r>
            <a:r>
              <a:rPr lang="en-US" sz="2800" dirty="0"/>
              <a:t> “</a:t>
            </a:r>
            <a:r>
              <a:rPr lang="en-US" sz="2800" b="1" dirty="0" err="1">
                <a:solidFill>
                  <a:schemeClr val="tx2"/>
                </a:solidFill>
              </a:rPr>
              <a:t>soort</a:t>
            </a:r>
            <a:r>
              <a:rPr lang="en-US" sz="2800" dirty="0"/>
              <a:t>“                                                      </a:t>
            </a:r>
            <a:r>
              <a:rPr lang="en-US" sz="2800" dirty="0" err="1"/>
              <a:t>objecten</a:t>
            </a:r>
            <a:r>
              <a:rPr lang="en-US" sz="2800" dirty="0"/>
              <a:t>, </a:t>
            </a:r>
            <a:r>
              <a:rPr lang="en-US" sz="2800" dirty="0" err="1"/>
              <a:t>nl</a:t>
            </a:r>
            <a:r>
              <a:rPr lang="en-US" sz="2800" dirty="0"/>
              <a:t>. </a:t>
            </a:r>
            <a:r>
              <a:rPr lang="en-US" sz="2800" dirty="0" err="1"/>
              <a:t>wormen</a:t>
            </a:r>
            <a:r>
              <a:rPr lang="en-US" sz="2800" dirty="0"/>
              <a:t>.</a:t>
            </a:r>
          </a:p>
          <a:p>
            <a:pPr marL="446088" indent="-446088">
              <a:lnSpc>
                <a:spcPts val="4000"/>
              </a:lnSpc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sz="2800" dirty="0" err="1"/>
              <a:t>Klasse</a:t>
            </a:r>
            <a:r>
              <a:rPr lang="en-US" sz="2800" dirty="0"/>
              <a:t>-menu </a:t>
            </a:r>
            <a:r>
              <a:rPr lang="en-US" sz="2800" i="1" dirty="0"/>
              <a:t>Actor      </a:t>
            </a:r>
            <a:r>
              <a:rPr lang="en-US" sz="2800" dirty="0"/>
              <a:t>  				                         	</a:t>
            </a:r>
            <a:r>
              <a:rPr lang="en-US" sz="2800" dirty="0" err="1"/>
              <a:t>kies</a:t>
            </a:r>
            <a:r>
              <a:rPr lang="en-US" sz="2800" dirty="0"/>
              <a:t> "</a:t>
            </a:r>
            <a:r>
              <a:rPr lang="en-US" sz="2800" dirty="0">
                <a:cs typeface="Courier New" pitchFamily="49" charset="0"/>
              </a:rPr>
              <a:t>New subclass…</a:t>
            </a:r>
            <a:r>
              <a:rPr lang="en-US" sz="2800" dirty="0"/>
              <a:t>"</a:t>
            </a:r>
          </a:p>
          <a:p>
            <a:pPr marL="457200" indent="-457200">
              <a:lnSpc>
                <a:spcPts val="4000"/>
              </a:lnSpc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sz="2800" dirty="0"/>
              <a:t>De </a:t>
            </a:r>
            <a:r>
              <a:rPr lang="en-US" sz="2800" dirty="0" err="1"/>
              <a:t>naam</a:t>
            </a:r>
            <a:r>
              <a:rPr lang="en-US" sz="2800" dirty="0"/>
              <a:t> is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Worm</a:t>
            </a:r>
            <a:endParaRPr lang="en-US" sz="2800" dirty="0"/>
          </a:p>
          <a:p>
            <a:pPr marL="457200" indent="-457200">
              <a:lnSpc>
                <a:spcPts val="4000"/>
              </a:lnSpc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sz="2800" dirty="0" err="1"/>
              <a:t>Kies</a:t>
            </a:r>
            <a:r>
              <a:rPr lang="en-US" sz="2800" dirty="0"/>
              <a:t>  </a:t>
            </a:r>
            <a:r>
              <a:rPr lang="en-US" sz="2800" dirty="0" err="1"/>
              <a:t>afbeelding</a:t>
            </a:r>
            <a:endParaRPr lang="en-US" sz="28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6883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19</a:t>
            </a:fld>
            <a:endParaRPr lang="nl-NL" sz="1400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5893724" y="3501008"/>
            <a:ext cx="1126548" cy="432048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0" y="0"/>
            <a:ext cx="9144000" cy="8341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3.2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Wormen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624" y="1254123"/>
            <a:ext cx="3240360" cy="1572990"/>
          </a:xfrm>
          <a:prstGeom prst="rect">
            <a:avLst/>
          </a:prstGeom>
        </p:spPr>
      </p:pic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5965732" y="2155602"/>
            <a:ext cx="2268252" cy="553317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8746"/>
          </a:xfrm>
        </p:spPr>
        <p:txBody>
          <a:bodyPr/>
          <a:lstStyle/>
          <a:p>
            <a:pPr algn="ctr"/>
            <a:r>
              <a:rPr lang="nl-BE" sz="4000" b="1" dirty="0">
                <a:solidFill>
                  <a:schemeClr val="accent3"/>
                </a:solidFill>
                <a:latin typeface="+mn-lt"/>
              </a:rPr>
              <a:t>Inhoud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95300" y="1479463"/>
            <a:ext cx="7620000" cy="4800600"/>
          </a:xfrm>
        </p:spPr>
        <p:txBody>
          <a:bodyPr>
            <a:noAutofit/>
          </a:bodyPr>
          <a:lstStyle/>
          <a:p>
            <a:pPr marL="446088" indent="-331788">
              <a:spcBef>
                <a:spcPts val="1800"/>
              </a:spcBef>
            </a:pPr>
            <a:r>
              <a:rPr lang="nl-BE" sz="2800" dirty="0"/>
              <a:t>Willekeurig gedrag (willekeurige getallen)</a:t>
            </a:r>
          </a:p>
          <a:p>
            <a:pPr marL="446088" indent="-331788">
              <a:spcBef>
                <a:spcPts val="1800"/>
              </a:spcBef>
            </a:pPr>
            <a:r>
              <a:rPr lang="nl-BE" sz="2800" dirty="0"/>
              <a:t>Nieuwe klassen maken</a:t>
            </a:r>
          </a:p>
          <a:p>
            <a:pPr marL="446088" indent="-331788">
              <a:lnSpc>
                <a:spcPts val="4000"/>
              </a:lnSpc>
              <a:spcBef>
                <a:spcPts val="1800"/>
              </a:spcBef>
            </a:pPr>
            <a:r>
              <a:rPr lang="nl-BE" sz="2800" dirty="0"/>
              <a:t>Besturen via                                                      toetsenbord</a:t>
            </a:r>
          </a:p>
          <a:p>
            <a:pPr marL="446088" indent="-331788">
              <a:spcBef>
                <a:spcPts val="1800"/>
              </a:spcBef>
            </a:pPr>
            <a:r>
              <a:rPr lang="nl-BE" sz="2800" dirty="0"/>
              <a:t>Methodes definiëren</a:t>
            </a:r>
          </a:p>
          <a:p>
            <a:pPr marL="446088" indent="-331788">
              <a:spcBef>
                <a:spcPts val="1800"/>
              </a:spcBef>
            </a:pPr>
            <a:r>
              <a:rPr lang="nl-BE" sz="2800" dirty="0"/>
              <a:t>Geluid</a:t>
            </a:r>
          </a:p>
          <a:p>
            <a:pPr marL="446088" indent="-331788">
              <a:spcBef>
                <a:spcPts val="1800"/>
              </a:spcBef>
            </a:pPr>
            <a:r>
              <a:rPr lang="nl-BE" sz="2800" dirty="0"/>
              <a:t>Commentaar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</a:t>
            </a:fld>
            <a:endParaRPr lang="nl-NL" sz="140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64904"/>
            <a:ext cx="4247119" cy="3502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3.2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klasse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maken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7632848" cy="273630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800" b="1" dirty="0" err="1">
                <a:solidFill>
                  <a:schemeClr val="accent4"/>
                </a:solidFill>
              </a:rPr>
              <a:t>naam</a:t>
            </a:r>
            <a:r>
              <a:rPr lang="en-US" sz="2800" b="1" dirty="0">
                <a:solidFill>
                  <a:schemeClr val="accent4"/>
                </a:solidFill>
              </a:rPr>
              <a:t> van </a:t>
            </a:r>
            <a:r>
              <a:rPr lang="en-US" sz="2800" b="1" dirty="0" err="1">
                <a:solidFill>
                  <a:schemeClr val="accent4"/>
                </a:solidFill>
              </a:rPr>
              <a:t>een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klasse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- </a:t>
            </a:r>
            <a:r>
              <a:rPr lang="en-US" sz="2800" dirty="0" err="1"/>
              <a:t>afspraken</a:t>
            </a:r>
            <a:r>
              <a:rPr lang="en-US" sz="2800" dirty="0"/>
              <a:t> in Java </a:t>
            </a:r>
          </a:p>
          <a:p>
            <a:pPr marL="446088" indent="-331788">
              <a:spcBef>
                <a:spcPts val="1800"/>
              </a:spcBef>
            </a:pPr>
            <a:r>
              <a:rPr lang="en-US" sz="2800" dirty="0"/>
              <a:t>is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overdadig</a:t>
            </a:r>
            <a:r>
              <a:rPr lang="en-US" sz="2800" dirty="0"/>
              <a:t> </a:t>
            </a:r>
            <a:r>
              <a:rPr lang="en-US" sz="2800" dirty="0" err="1"/>
              <a:t>lang</a:t>
            </a:r>
            <a:endParaRPr lang="en-US" sz="2800" dirty="0"/>
          </a:p>
          <a:p>
            <a:pPr marL="446088" indent="-331788">
              <a:spcBef>
                <a:spcPts val="1800"/>
              </a:spcBef>
            </a:pPr>
            <a:r>
              <a:rPr lang="en-US" sz="2800" dirty="0"/>
              <a:t>is </a:t>
            </a:r>
            <a:r>
              <a:rPr lang="en-US" sz="2800" dirty="0" err="1"/>
              <a:t>zinvol</a:t>
            </a:r>
            <a:endParaRPr lang="en-US" sz="2800" dirty="0"/>
          </a:p>
          <a:p>
            <a:pPr marL="446088" indent="-331788">
              <a:spcBef>
                <a:spcPts val="1800"/>
              </a:spcBef>
            </a:pPr>
            <a:r>
              <a:rPr lang="en-US" sz="2800" dirty="0" err="1"/>
              <a:t>begint</a:t>
            </a:r>
            <a:r>
              <a:rPr lang="en-US" sz="2800" dirty="0"/>
              <a:t>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hoofdletter</a:t>
            </a:r>
            <a:endParaRPr lang="en-US" sz="2800" dirty="0"/>
          </a:p>
          <a:p>
            <a:pPr marL="446088" indent="-331788">
              <a:spcBef>
                <a:spcPts val="1800"/>
              </a:spcBef>
            </a:pPr>
            <a:r>
              <a:rPr lang="en-US" sz="2800" dirty="0"/>
              <a:t>elk </a:t>
            </a:r>
            <a:r>
              <a:rPr lang="en-US" sz="2800" dirty="0" err="1"/>
              <a:t>deelwoord</a:t>
            </a:r>
            <a:r>
              <a:rPr lang="en-US" sz="2800" dirty="0"/>
              <a:t> </a:t>
            </a:r>
            <a:r>
              <a:rPr lang="en-US" sz="2800" dirty="0" err="1"/>
              <a:t>begint</a:t>
            </a:r>
            <a:r>
              <a:rPr lang="en-US" sz="2800" dirty="0"/>
              <a:t>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hoofdletter</a:t>
            </a:r>
            <a:endParaRPr lang="en-US" sz="2800" dirty="0"/>
          </a:p>
          <a:p>
            <a:pPr marL="446088" indent="-331788">
              <a:spcBef>
                <a:spcPts val="1800"/>
              </a:spcBef>
            </a:pPr>
            <a:r>
              <a:rPr lang="en-US" sz="2800" dirty="0" err="1"/>
              <a:t>alle</a:t>
            </a:r>
            <a:r>
              <a:rPr lang="en-US" sz="2800" dirty="0"/>
              <a:t> </a:t>
            </a:r>
            <a:r>
              <a:rPr lang="en-US" sz="2800" dirty="0" err="1"/>
              <a:t>andere</a:t>
            </a:r>
            <a:r>
              <a:rPr lang="en-US" sz="2800" dirty="0"/>
              <a:t> letters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kleine</a:t>
            </a:r>
            <a:r>
              <a:rPr lang="en-US" sz="2800" dirty="0"/>
              <a:t> letters</a:t>
            </a:r>
          </a:p>
          <a:p>
            <a:pPr marL="446088" indent="-331788">
              <a:spcBef>
                <a:spcPts val="1800"/>
              </a:spcBef>
            </a:pPr>
            <a:r>
              <a:rPr lang="en-US" sz="2800" dirty="0" err="1"/>
              <a:t>bevat</a:t>
            </a:r>
            <a:r>
              <a:rPr lang="en-US" sz="2800" dirty="0"/>
              <a:t> </a:t>
            </a:r>
            <a:r>
              <a:rPr lang="en-US" sz="2800" dirty="0" err="1"/>
              <a:t>geen</a:t>
            </a:r>
            <a:r>
              <a:rPr lang="en-US" sz="2800" dirty="0"/>
              <a:t> </a:t>
            </a:r>
            <a:r>
              <a:rPr lang="en-US" sz="2800" dirty="0" err="1"/>
              <a:t>spaties</a:t>
            </a:r>
            <a:endParaRPr lang="en-US" sz="28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9665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20</a:t>
            </a:fld>
            <a:endParaRPr lang="nl-NL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Plaats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wormen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in de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wereld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097851"/>
            <a:ext cx="7620000" cy="4800600"/>
          </a:xfrm>
        </p:spPr>
        <p:txBody>
          <a:bodyPr>
            <a:normAutofit/>
          </a:bodyPr>
          <a:lstStyle/>
          <a:p>
            <a:pPr marL="354013" indent="-354013">
              <a:lnSpc>
                <a:spcPts val="4000"/>
              </a:lnSpc>
              <a:buNone/>
            </a:pPr>
            <a:r>
              <a:rPr lang="en-US" sz="2800" dirty="0"/>
              <a:t>1.  </a:t>
            </a:r>
            <a:r>
              <a:rPr lang="en-US" sz="2600" dirty="0" err="1"/>
              <a:t>Klasse</a:t>
            </a:r>
            <a:r>
              <a:rPr lang="en-US" sz="2600" dirty="0"/>
              <a:t>-menu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Worm</a:t>
            </a:r>
            <a:r>
              <a:rPr lang="en-US" sz="2600" dirty="0"/>
              <a:t> - </a:t>
            </a:r>
            <a:r>
              <a:rPr lang="en-US" sz="2600" dirty="0" err="1"/>
              <a:t>kies</a:t>
            </a:r>
            <a:r>
              <a:rPr lang="en-US" sz="2600" dirty="0"/>
              <a:t> "</a:t>
            </a:r>
            <a:r>
              <a:rPr lang="en-US" sz="2600" i="1" dirty="0"/>
              <a:t>new Worm( )</a:t>
            </a:r>
            <a:r>
              <a:rPr lang="en-US" sz="2600" dirty="0"/>
              <a:t>"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600" dirty="0"/>
              <a:t>2.  Shortcut </a:t>
            </a:r>
            <a:r>
              <a:rPr lang="en-US" sz="2600" dirty="0" err="1"/>
              <a:t>om</a:t>
            </a:r>
            <a:r>
              <a:rPr lang="en-US" sz="2600" dirty="0"/>
              <a:t> </a:t>
            </a:r>
            <a:r>
              <a:rPr lang="en-US" sz="2600" dirty="0" err="1"/>
              <a:t>meerdere</a:t>
            </a:r>
            <a:r>
              <a:rPr lang="en-US" sz="2600" dirty="0"/>
              <a:t> </a:t>
            </a:r>
            <a:r>
              <a:rPr lang="en-US" sz="2600" dirty="0" err="1"/>
              <a:t>wormen</a:t>
            </a:r>
            <a:r>
              <a:rPr lang="en-US" sz="2600" dirty="0"/>
              <a:t> </a:t>
            </a:r>
            <a:r>
              <a:rPr lang="en-US" sz="2600" dirty="0" err="1"/>
              <a:t>te</a:t>
            </a:r>
            <a:r>
              <a:rPr lang="en-US" sz="2600" dirty="0"/>
              <a:t> </a:t>
            </a:r>
            <a:r>
              <a:rPr lang="en-US" sz="2600" dirty="0" err="1"/>
              <a:t>maken</a:t>
            </a:r>
            <a:r>
              <a:rPr lang="en-US" sz="2600" dirty="0"/>
              <a:t>:  </a:t>
            </a:r>
          </a:p>
          <a:p>
            <a:pPr marL="892175" lvl="1" indent="-355600">
              <a:lnSpc>
                <a:spcPts val="4000"/>
              </a:lnSpc>
            </a:pPr>
            <a:r>
              <a:rPr lang="en-US" sz="2600" dirty="0" err="1"/>
              <a:t>selecteer</a:t>
            </a:r>
            <a:r>
              <a:rPr lang="en-US" sz="2600" dirty="0"/>
              <a:t> de </a:t>
            </a:r>
            <a:r>
              <a:rPr lang="en-US" sz="2600" i="1" dirty="0"/>
              <a:t>Worm</a:t>
            </a:r>
            <a:r>
              <a:rPr lang="en-US" sz="2600" dirty="0"/>
              <a:t> </a:t>
            </a:r>
            <a:r>
              <a:rPr lang="en-US" sz="2600" dirty="0" err="1"/>
              <a:t>klasse</a:t>
            </a:r>
            <a:endParaRPr lang="en-US" sz="2600" dirty="0"/>
          </a:p>
          <a:p>
            <a:pPr marL="892175" lvl="1" indent="-355600">
              <a:lnSpc>
                <a:spcPts val="4000"/>
              </a:lnSpc>
            </a:pPr>
            <a:r>
              <a:rPr lang="en-US" sz="2600" dirty="0" err="1"/>
              <a:t>houd</a:t>
            </a:r>
            <a:r>
              <a:rPr lang="en-US" sz="2600" dirty="0"/>
              <a:t> de SHIFT-</a:t>
            </a:r>
            <a:r>
              <a:rPr lang="en-US" sz="2600" dirty="0" err="1"/>
              <a:t>toets</a:t>
            </a:r>
            <a:r>
              <a:rPr lang="en-US" sz="2600" dirty="0"/>
              <a:t> </a:t>
            </a:r>
            <a:r>
              <a:rPr lang="en-US" sz="2600" dirty="0" err="1"/>
              <a:t>ingedrukt</a:t>
            </a:r>
            <a:r>
              <a:rPr lang="en-US" sz="2600" dirty="0"/>
              <a:t> en </a:t>
            </a:r>
            <a:r>
              <a:rPr lang="en-US" sz="2600" dirty="0" err="1"/>
              <a:t>klik</a:t>
            </a:r>
            <a:r>
              <a:rPr lang="en-US" sz="2600" dirty="0"/>
              <a:t> </a:t>
            </a:r>
            <a:r>
              <a:rPr lang="en-US" sz="2600" dirty="0" err="1"/>
              <a:t>meermaals</a:t>
            </a:r>
            <a:r>
              <a:rPr lang="en-US" sz="2600" dirty="0"/>
              <a:t> in de </a:t>
            </a:r>
            <a:r>
              <a:rPr lang="en-US" sz="2600" i="1" dirty="0" err="1"/>
              <a:t>crabWorld</a:t>
            </a:r>
            <a:r>
              <a:rPr lang="en-US" sz="2600" dirty="0"/>
              <a:t>.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600" dirty="0"/>
              <a:t>3.  </a:t>
            </a:r>
            <a:r>
              <a:rPr lang="en-US" sz="2600" dirty="0" err="1"/>
              <a:t>Maak</a:t>
            </a:r>
            <a:r>
              <a:rPr lang="en-US" sz="2600" dirty="0"/>
              <a:t> </a:t>
            </a:r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i="1" dirty="0"/>
              <a:t>Crab</a:t>
            </a:r>
            <a:r>
              <a:rPr lang="en-US" sz="2600" dirty="0"/>
              <a:t> object.</a:t>
            </a:r>
          </a:p>
          <a:p>
            <a:pPr>
              <a:spcBef>
                <a:spcPts val="1200"/>
              </a:spcBef>
              <a:buNone/>
            </a:pPr>
            <a:r>
              <a:rPr lang="en-US" sz="2600" dirty="0"/>
              <a:t>4.                       het scenario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60598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21</a:t>
            </a:fld>
            <a:endParaRPr lang="nl-NL" sz="1400"/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656070"/>
            <a:ext cx="3672408" cy="283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Wolkvormige toelichting 7"/>
          <p:cNvSpPr/>
          <p:nvPr/>
        </p:nvSpPr>
        <p:spPr>
          <a:xfrm>
            <a:off x="1259632" y="5214375"/>
            <a:ext cx="3744416" cy="1368152"/>
          </a:xfrm>
          <a:prstGeom prst="cloudCallout">
            <a:avLst>
              <a:gd name="adj1" fmla="val 70352"/>
              <a:gd name="adj2" fmla="val -3499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chemeClr val="tx1"/>
                </a:solidFill>
              </a:rPr>
              <a:t>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gebeurt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niets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speciaal</a:t>
            </a:r>
            <a:r>
              <a:rPr lang="en-US" sz="2800" dirty="0">
                <a:solidFill>
                  <a:schemeClr val="tx1"/>
                </a:solidFill>
              </a:rPr>
              <a:t>!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680942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340768"/>
            <a:ext cx="7560840" cy="4495800"/>
          </a:xfrm>
        </p:spPr>
        <p:txBody>
          <a:bodyPr>
            <a:normAutofit/>
          </a:bodyPr>
          <a:lstStyle/>
          <a:p>
            <a:pPr marL="360363" indent="-360363"/>
            <a:r>
              <a:rPr lang="en-US" sz="2800" dirty="0" err="1"/>
              <a:t>Gewenst</a:t>
            </a:r>
            <a:r>
              <a:rPr lang="en-US" sz="2800" dirty="0"/>
              <a:t> </a:t>
            </a:r>
            <a:r>
              <a:rPr lang="en-US" sz="2800" dirty="0" err="1"/>
              <a:t>gedrag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360363" indent="-360363">
              <a:spcBef>
                <a:spcPts val="3600"/>
              </a:spcBef>
            </a:pPr>
            <a:r>
              <a:rPr lang="en-US" sz="2800" dirty="0"/>
              <a:t>Wat </a:t>
            </a:r>
            <a:r>
              <a:rPr lang="en-US" sz="2800" dirty="0" err="1"/>
              <a:t>heb</a:t>
            </a:r>
            <a:r>
              <a:rPr lang="en-US" sz="2800" dirty="0"/>
              <a:t> je </a:t>
            </a:r>
            <a:r>
              <a:rPr lang="en-US" sz="2800" dirty="0" err="1"/>
              <a:t>nodig</a:t>
            </a:r>
            <a:r>
              <a:rPr lang="en-US" sz="2800" dirty="0"/>
              <a:t>?</a:t>
            </a:r>
          </a:p>
          <a:p>
            <a:pPr marL="446088" indent="-331788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22</a:t>
            </a:fld>
            <a:endParaRPr lang="nl-NL" sz="1400"/>
          </a:p>
        </p:txBody>
      </p:sp>
      <p:sp>
        <p:nvSpPr>
          <p:cNvPr id="13" name="Titel 1"/>
          <p:cNvSpPr txBox="1">
            <a:spLocks/>
          </p:cNvSpPr>
          <p:nvPr/>
        </p:nvSpPr>
        <p:spPr>
          <a:xfrm>
            <a:off x="0" y="0"/>
            <a:ext cx="9144000" cy="893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3.3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Wormen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eten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626386" y="1988840"/>
            <a:ext cx="4248472" cy="1169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Comic Sans MS" pitchFamily="66" charset="0"/>
              </a:rPr>
              <a:t>if you “see” a worm,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Comic Sans MS" pitchFamily="66" charset="0"/>
              </a:rPr>
              <a:t>     then “eat” the worm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85" y="2703738"/>
            <a:ext cx="8007630" cy="355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Leer de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krab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wormen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eten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65448"/>
            <a:ext cx="8712968" cy="44958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  <a:buNone/>
            </a:pPr>
            <a:r>
              <a:rPr lang="en-US" sz="3200" dirty="0"/>
              <a:t> </a:t>
            </a:r>
            <a:r>
              <a:rPr lang="nl-BE" sz="2600" dirty="0"/>
              <a:t>Bekijk de methodes van een Actor (dubbelklik) of </a:t>
            </a:r>
            <a:r>
              <a:rPr lang="nl-BE" sz="2600" dirty="0">
                <a:solidFill>
                  <a:schemeClr val="accent3"/>
                </a:solidFill>
                <a:hlinkClick r:id="rId3"/>
              </a:rPr>
              <a:t>http://www.greenfoot.org/files/javadoc/greenfoot/Actor.html</a:t>
            </a:r>
            <a:endParaRPr lang="nl-BE" sz="2600" dirty="0">
              <a:solidFill>
                <a:schemeClr val="accent3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en-US" sz="3200" dirty="0"/>
              <a:t>    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7766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23</a:t>
            </a:fld>
            <a:endParaRPr lang="nl-NL" sz="1400"/>
          </a:p>
        </p:txBody>
      </p:sp>
      <p:sp>
        <p:nvSpPr>
          <p:cNvPr id="15" name="Afgeronde rechthoek 14"/>
          <p:cNvSpPr/>
          <p:nvPr/>
        </p:nvSpPr>
        <p:spPr>
          <a:xfrm>
            <a:off x="451097" y="3520832"/>
            <a:ext cx="6893209" cy="36004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15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Afgeronde rechthoek 15"/>
          <p:cNvSpPr/>
          <p:nvPr/>
        </p:nvSpPr>
        <p:spPr>
          <a:xfrm>
            <a:off x="451097" y="5370217"/>
            <a:ext cx="7253249" cy="36004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15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3522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java.lang.Class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77392" y="6478943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24</a:t>
            </a:fld>
            <a:endParaRPr lang="nl-NL" sz="14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0076" y="1340768"/>
            <a:ext cx="8423848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4013" marR="0" lvl="0" indent="-354013" algn="l" defTabSz="914400" rtl="0" eaLnBrk="1" fontAlgn="auto" latinLnBrk="0" hangingPunct="1">
              <a:lnSpc>
                <a:spcPts val="5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800" dirty="0"/>
              <a:t>Parameter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clss</a:t>
            </a:r>
            <a:r>
              <a:rPr lang="en-US" sz="2800" dirty="0"/>
              <a:t> is van het type 	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java.lang.Class</a:t>
            </a:r>
            <a:r>
              <a:rPr lang="en-US" sz="2800" dirty="0"/>
              <a:t> 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54013" marR="0" lvl="0" indent="-354013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Voor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elke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Java-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klasse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beschik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je over </a:t>
            </a:r>
            <a:r>
              <a:rPr kumimoji="0" lang="en-US" sz="28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.class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:</a:t>
            </a:r>
          </a:p>
          <a:p>
            <a:pPr marL="320040" marR="0" lvl="0" indent="-320040" algn="l" defTabSz="914400" rtl="0" eaLnBrk="1" fontAlgn="auto" latinLnBrk="0" hangingPunct="1">
              <a:lnSpc>
                <a:spcPts val="4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sz="2800" noProof="0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800" noProof="0" dirty="0" err="1">
                <a:latin typeface="Consolas" pitchFamily="49" charset="0"/>
                <a:cs typeface="Consolas" pitchFamily="49" charset="0"/>
              </a:rPr>
              <a:t>Worm.class</a:t>
            </a:r>
            <a:br>
              <a:rPr lang="en-US" sz="2800" dirty="0">
                <a:latin typeface="Consolas" pitchFamily="49" charset="0"/>
                <a:cs typeface="Consolas" pitchFamily="49" charset="0"/>
              </a:rPr>
            </a:br>
            <a:r>
              <a:rPr lang="en-US" sz="28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Crab.class</a:t>
            </a:r>
            <a:br>
              <a:rPr lang="en-US" sz="2800" dirty="0">
                <a:latin typeface="Consolas" pitchFamily="49" charset="0"/>
                <a:cs typeface="Consolas" pitchFamily="49" charset="0"/>
              </a:rPr>
            </a:br>
            <a:r>
              <a:rPr lang="en-US" sz="2800" dirty="0">
                <a:latin typeface="Consolas" pitchFamily="49" charset="0"/>
                <a:cs typeface="Consolas" pitchFamily="49" charset="0"/>
              </a:rPr>
              <a:t>  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Afgeronde rechthoek 11"/>
          <p:cNvSpPr/>
          <p:nvPr/>
        </p:nvSpPr>
        <p:spPr>
          <a:xfrm>
            <a:off x="1512204" y="3501008"/>
            <a:ext cx="2880320" cy="121417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1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4964560" y="389783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/>
              <a:t>type </a:t>
            </a:r>
            <a:r>
              <a:rPr lang="nl-BE" sz="2800" dirty="0" err="1"/>
              <a:t>java.lang.Class</a:t>
            </a:r>
            <a:endParaRPr lang="nl-BE" sz="2800" dirty="0"/>
          </a:p>
        </p:txBody>
      </p:sp>
      <p:sp>
        <p:nvSpPr>
          <p:cNvPr id="4" name="PIJL-RECHTS 3"/>
          <p:cNvSpPr/>
          <p:nvPr/>
        </p:nvSpPr>
        <p:spPr>
          <a:xfrm>
            <a:off x="4392524" y="3974043"/>
            <a:ext cx="504056" cy="37081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Leer de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krab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wormen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eten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268760"/>
            <a:ext cx="8279832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  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isTouching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java.lang.Class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clss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)</a:t>
            </a:r>
            <a:endParaRPr lang="nl-BE" sz="2600" i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nl-BE" sz="3200" i="1" dirty="0"/>
          </a:p>
          <a:p>
            <a:pPr>
              <a:lnSpc>
                <a:spcPts val="4000"/>
              </a:lnSpc>
              <a:buNone/>
            </a:pPr>
            <a:r>
              <a:rPr lang="nl-BE" sz="2600" i="1" dirty="0"/>
              <a:t>Wat doet deze methode?</a:t>
            </a:r>
          </a:p>
          <a:p>
            <a:pPr marL="446088" indent="-331788">
              <a:lnSpc>
                <a:spcPts val="4000"/>
              </a:lnSpc>
            </a:pPr>
            <a:r>
              <a:rPr lang="nl-BE" sz="2600" dirty="0"/>
              <a:t>Retourneert </a:t>
            </a:r>
            <a:r>
              <a:rPr lang="nl-BE" sz="2600" dirty="0" err="1"/>
              <a:t>true</a:t>
            </a:r>
            <a:r>
              <a:rPr lang="nl-BE" sz="2600" dirty="0"/>
              <a:t>/</a:t>
            </a:r>
            <a:r>
              <a:rPr lang="nl-BE" sz="2600" dirty="0" err="1"/>
              <a:t>false</a:t>
            </a:r>
            <a:endParaRPr lang="nl-BE" sz="2600" dirty="0"/>
          </a:p>
          <a:p>
            <a:pPr marL="446088" indent="-331788">
              <a:lnSpc>
                <a:spcPts val="4000"/>
              </a:lnSpc>
            </a:pPr>
            <a:r>
              <a:rPr lang="nl-BE" sz="2600" dirty="0"/>
              <a:t>Controleert of deze krab een worm “raakt”</a:t>
            </a:r>
          </a:p>
          <a:p>
            <a:pPr>
              <a:lnSpc>
                <a:spcPts val="4000"/>
              </a:lnSpc>
              <a:spcBef>
                <a:spcPts val="2400"/>
              </a:spcBef>
              <a:buNone/>
            </a:pPr>
            <a:r>
              <a:rPr lang="en-US" sz="2600" dirty="0"/>
              <a:t> </a:t>
            </a:r>
            <a:r>
              <a:rPr lang="en-US" sz="2600" i="1" dirty="0" err="1"/>
              <a:t>Aanroepen</a:t>
            </a:r>
            <a:r>
              <a:rPr lang="en-US" sz="2600" i="1" dirty="0"/>
              <a:t> van de </a:t>
            </a:r>
            <a:r>
              <a:rPr lang="en-US" sz="2600" i="1" dirty="0" err="1"/>
              <a:t>methode</a:t>
            </a:r>
            <a:r>
              <a:rPr lang="en-US" sz="2600" i="1" dirty="0"/>
              <a:t> + </a:t>
            </a:r>
            <a:r>
              <a:rPr lang="en-US" sz="2600" i="1" dirty="0" err="1"/>
              <a:t>verwerk</a:t>
            </a:r>
            <a:r>
              <a:rPr lang="en-US" sz="2600" i="1" dirty="0"/>
              <a:t> met if:</a:t>
            </a:r>
            <a:r>
              <a:rPr lang="en-US" sz="2600" dirty="0"/>
              <a:t>  </a:t>
            </a:r>
          </a:p>
          <a:p>
            <a:pPr>
              <a:spcBef>
                <a:spcPct val="50000"/>
              </a:spcBef>
              <a:buNone/>
            </a:pPr>
            <a:r>
              <a:rPr lang="en-US" sz="3200" dirty="0"/>
              <a:t>    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54669" y="6484640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25</a:t>
            </a:fld>
            <a:endParaRPr lang="nl-NL" sz="1400"/>
          </a:p>
        </p:txBody>
      </p:sp>
      <p:sp>
        <p:nvSpPr>
          <p:cNvPr id="17" name="Wolkvormige toelichting 16"/>
          <p:cNvSpPr/>
          <p:nvPr/>
        </p:nvSpPr>
        <p:spPr>
          <a:xfrm>
            <a:off x="4860032" y="2132856"/>
            <a:ext cx="3447266" cy="864096"/>
          </a:xfrm>
          <a:prstGeom prst="cloudCallout">
            <a:avLst>
              <a:gd name="adj1" fmla="val 22276"/>
              <a:gd name="adj2" fmla="val -9420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Worm.class</a:t>
            </a:r>
            <a:endParaRPr lang="en-US" sz="28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403648" y="5157192"/>
            <a:ext cx="539604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isTouching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Leer de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krab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wormen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eten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367681"/>
            <a:ext cx="8064896" cy="4495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dirty="0"/>
              <a:t> 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removeTouching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java.lang.Class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clss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)</a:t>
            </a:r>
            <a:endParaRPr lang="nl-BE" sz="2800" i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3200" dirty="0"/>
          </a:p>
          <a:p>
            <a:pPr>
              <a:lnSpc>
                <a:spcPts val="4000"/>
              </a:lnSpc>
              <a:buNone/>
            </a:pPr>
            <a:r>
              <a:rPr lang="nl-BE" sz="2800" i="1" dirty="0"/>
              <a:t>Wat doet deze methode?</a:t>
            </a:r>
          </a:p>
          <a:p>
            <a:pPr marL="446088" indent="-354013">
              <a:lnSpc>
                <a:spcPts val="4000"/>
              </a:lnSpc>
            </a:pPr>
            <a:r>
              <a:rPr lang="nl-BE" sz="2800" dirty="0"/>
              <a:t>Retourneert niets (</a:t>
            </a:r>
            <a:r>
              <a:rPr lang="nl-BE" sz="2800" dirty="0" err="1"/>
              <a:t>void-type</a:t>
            </a:r>
            <a:r>
              <a:rPr lang="nl-BE" sz="2800" dirty="0"/>
              <a:t>)</a:t>
            </a:r>
          </a:p>
          <a:p>
            <a:pPr marL="446088" indent="-354013">
              <a:lnSpc>
                <a:spcPts val="4000"/>
              </a:lnSpc>
            </a:pPr>
            <a:r>
              <a:rPr lang="nl-BE" sz="2800" dirty="0"/>
              <a:t>De krab verwijdert de worm</a:t>
            </a:r>
          </a:p>
          <a:p>
            <a:pPr>
              <a:lnSpc>
                <a:spcPts val="4000"/>
              </a:lnSpc>
              <a:spcBef>
                <a:spcPts val="2400"/>
              </a:spcBef>
              <a:buNone/>
            </a:pPr>
            <a:r>
              <a:rPr lang="en-US" sz="2800" dirty="0"/>
              <a:t> </a:t>
            </a:r>
            <a:r>
              <a:rPr lang="en-US" sz="2800" i="1" dirty="0" err="1"/>
              <a:t>Aanroepen</a:t>
            </a:r>
            <a:r>
              <a:rPr lang="en-US" sz="2800" i="1" dirty="0"/>
              <a:t> van de </a:t>
            </a:r>
            <a:r>
              <a:rPr lang="en-US" sz="2800" i="1" dirty="0" err="1"/>
              <a:t>methode</a:t>
            </a:r>
            <a:r>
              <a:rPr lang="en-US" sz="2800" i="1" dirty="0"/>
              <a:t>:</a:t>
            </a:r>
            <a:r>
              <a:rPr lang="en-US" sz="2800" dirty="0"/>
              <a:t>        </a:t>
            </a:r>
          </a:p>
          <a:p>
            <a:pPr>
              <a:spcBef>
                <a:spcPct val="50000"/>
              </a:spcBef>
              <a:buNone/>
            </a:pPr>
            <a:r>
              <a:rPr lang="en-US" sz="3200" dirty="0"/>
              <a:t>          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26</a:t>
            </a:fld>
            <a:endParaRPr lang="nl-NL" sz="1400" dirty="0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403648" y="5301018"/>
            <a:ext cx="4824536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removeTouching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13" name="Wolkvormige toelichting 12"/>
          <p:cNvSpPr/>
          <p:nvPr/>
        </p:nvSpPr>
        <p:spPr>
          <a:xfrm>
            <a:off x="4860032" y="2420888"/>
            <a:ext cx="3312368" cy="864096"/>
          </a:xfrm>
          <a:prstGeom prst="cloudCallout">
            <a:avLst>
              <a:gd name="adj1" fmla="val 25451"/>
              <a:gd name="adj2" fmla="val -114149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Worm.class</a:t>
            </a:r>
            <a:endParaRPr lang="en-US" sz="28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517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Implementeer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: de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krab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eet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wormen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0088" y="1331422"/>
            <a:ext cx="7632848" cy="14954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800" dirty="0" err="1"/>
              <a:t>Gewenst</a:t>
            </a:r>
            <a:r>
              <a:rPr lang="en-US" sz="2800" dirty="0"/>
              <a:t> </a:t>
            </a:r>
            <a:r>
              <a:rPr lang="en-US" sz="2800" dirty="0" err="1"/>
              <a:t>gedrag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de </a:t>
            </a:r>
            <a:r>
              <a:rPr lang="en-US" sz="2800" dirty="0" err="1"/>
              <a:t>krab</a:t>
            </a:r>
            <a:r>
              <a:rPr lang="en-US" sz="2800" dirty="0"/>
              <a:t>: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27</a:t>
            </a:fld>
            <a:endParaRPr lang="nl-NL" sz="140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99592" y="3620725"/>
            <a:ext cx="6031668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act()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//… 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isTouching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removeTouching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267744" y="2079135"/>
            <a:ext cx="4032448" cy="1169551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 </a:t>
            </a:r>
            <a:r>
              <a:rPr lang="en-US" sz="2800" i="1" dirty="0">
                <a:latin typeface="Comic Sans MS" pitchFamily="66" charset="0"/>
              </a:rPr>
              <a:t>if you see a worm, </a:t>
            </a:r>
          </a:p>
          <a:p>
            <a:pPr>
              <a:spcBef>
                <a:spcPct val="50000"/>
              </a:spcBef>
            </a:pPr>
            <a:r>
              <a:rPr lang="en-US" sz="2800" i="1" dirty="0">
                <a:latin typeface="Comic Sans MS" pitchFamily="66" charset="0"/>
              </a:rPr>
              <a:t>     then eat the worm</a:t>
            </a:r>
            <a:endParaRPr lang="en-US" sz="28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" y="0"/>
            <a:ext cx="9108504" cy="83671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De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>
                <a:solidFill>
                  <a:schemeClr val="accent3"/>
                </a:solidFill>
                <a:latin typeface="+mn-lt"/>
                <a:cs typeface="Consolas" pitchFamily="49" charset="0"/>
              </a:rPr>
              <a:t>act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van de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krab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83568" y="980728"/>
            <a:ext cx="8136904" cy="574676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37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act() {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isAtEdge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 ) {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turn(17);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pPr>
              <a:lnSpc>
                <a:spcPts val="3700"/>
              </a:lnSpc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(100) &lt; 10 ) {</a:t>
            </a:r>
          </a:p>
          <a:p>
            <a:pPr>
              <a:lnSpc>
                <a:spcPts val="3700"/>
              </a:lnSpc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turn(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(30));</a:t>
            </a:r>
          </a:p>
          <a:p>
            <a:pPr>
              <a:lnSpc>
                <a:spcPts val="3700"/>
              </a:lnSpc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move(5);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b="1" dirty="0">
                <a:latin typeface="Consolas" panose="020B0609020204030204" pitchFamily="49" charset="0"/>
              </a:rPr>
              <a:t>if (</a:t>
            </a:r>
            <a:r>
              <a:rPr lang="en-US" sz="2400" b="1" dirty="0" err="1">
                <a:latin typeface="Consolas" panose="020B0609020204030204" pitchFamily="49" charset="0"/>
              </a:rPr>
              <a:t>isTouching</a:t>
            </a:r>
            <a:r>
              <a:rPr lang="en-US" sz="2400" b="1" dirty="0">
                <a:latin typeface="Consolas" panose="020B0609020204030204" pitchFamily="49" charset="0"/>
              </a:rPr>
              <a:t>(</a:t>
            </a:r>
            <a:r>
              <a:rPr lang="en-US" sz="2400" b="1" dirty="0" err="1">
                <a:latin typeface="Consolas" panose="020B0609020204030204" pitchFamily="49" charset="0"/>
              </a:rPr>
              <a:t>Worm.class</a:t>
            </a:r>
            <a:r>
              <a:rPr lang="en-US" sz="2400" b="1" dirty="0">
                <a:latin typeface="Consolas" panose="020B0609020204030204" pitchFamily="49" charset="0"/>
              </a:rPr>
              <a:t>)) {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anose="020B0609020204030204" pitchFamily="49" charset="0"/>
              </a:rPr>
              <a:t>       </a:t>
            </a:r>
            <a:r>
              <a:rPr lang="en-US" sz="2400" b="1" dirty="0" err="1">
                <a:latin typeface="Consolas" panose="020B0609020204030204" pitchFamily="49" charset="0"/>
              </a:rPr>
              <a:t>removeTouching</a:t>
            </a:r>
            <a:r>
              <a:rPr lang="en-US" sz="2400" b="1" dirty="0">
                <a:latin typeface="Consolas" panose="020B0609020204030204" pitchFamily="49" charset="0"/>
              </a:rPr>
              <a:t>(</a:t>
            </a:r>
            <a:r>
              <a:rPr lang="en-US" sz="2400" b="1" dirty="0" err="1">
                <a:latin typeface="Consolas" panose="020B0609020204030204" pitchFamily="49" charset="0"/>
              </a:rPr>
              <a:t>Worm.class</a:t>
            </a:r>
            <a:r>
              <a:rPr lang="en-US" sz="2400" b="1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anose="020B0609020204030204" pitchFamily="49" charset="0"/>
              </a:rPr>
              <a:t>   }</a:t>
            </a:r>
          </a:p>
          <a:p>
            <a:pPr>
              <a:lnSpc>
                <a:spcPts val="37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3620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3.4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maken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395536" y="1432655"/>
            <a:ext cx="7920336" cy="4495800"/>
          </a:xfrm>
        </p:spPr>
        <p:txBody>
          <a:bodyPr>
            <a:noAutofit/>
          </a:bodyPr>
          <a:lstStyle/>
          <a:p>
            <a:pPr marL="92075" indent="22225">
              <a:lnSpc>
                <a:spcPts val="4000"/>
              </a:lnSpc>
              <a:buNone/>
            </a:pPr>
            <a:r>
              <a:rPr lang="en-US" sz="2800" dirty="0"/>
              <a:t>De </a:t>
            </a:r>
            <a:r>
              <a:rPr lang="en-US" sz="2800" i="1" dirty="0"/>
              <a:t>act-</a:t>
            </a:r>
            <a:r>
              <a:rPr lang="en-US" sz="2800" dirty="0" err="1"/>
              <a:t>methode</a:t>
            </a:r>
            <a:r>
              <a:rPr lang="en-US" sz="2800" dirty="0"/>
              <a:t> </a:t>
            </a:r>
            <a:r>
              <a:rPr lang="en-US" sz="2800" dirty="0" err="1"/>
              <a:t>wordt</a:t>
            </a:r>
            <a:r>
              <a:rPr lang="en-US" sz="2800" dirty="0"/>
              <a:t> nu steeds </a:t>
            </a:r>
            <a:r>
              <a:rPr lang="en-US" sz="2800" dirty="0" err="1"/>
              <a:t>langer</a:t>
            </a:r>
            <a:r>
              <a:rPr lang="en-US" sz="2800" dirty="0"/>
              <a:t>, en minder </a:t>
            </a:r>
            <a:r>
              <a:rPr lang="en-US" sz="2800" dirty="0" err="1"/>
              <a:t>duidelijk</a:t>
            </a:r>
            <a:r>
              <a:rPr lang="en-US" sz="2800" dirty="0"/>
              <a:t>. We </a:t>
            </a:r>
            <a:r>
              <a:rPr lang="en-US" sz="2800" dirty="0" err="1"/>
              <a:t>hebben</a:t>
            </a:r>
            <a:r>
              <a:rPr lang="en-US" sz="2800" dirty="0"/>
              <a:t> </a:t>
            </a:r>
            <a:r>
              <a:rPr lang="en-US" sz="2800" dirty="0" err="1"/>
              <a:t>volgende</a:t>
            </a:r>
            <a:r>
              <a:rPr lang="en-US" sz="2800" dirty="0"/>
              <a:t> extra’s:</a:t>
            </a:r>
          </a:p>
          <a:p>
            <a:pPr marL="446088" indent="-331788">
              <a:lnSpc>
                <a:spcPts val="4000"/>
              </a:lnSpc>
              <a:spcBef>
                <a:spcPct val="50000"/>
              </a:spcBef>
            </a:pPr>
            <a:r>
              <a:rPr lang="en-US" sz="2800" dirty="0" err="1"/>
              <a:t>Draai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 het </a:t>
            </a:r>
            <a:r>
              <a:rPr lang="en-US" sz="2800" dirty="0" err="1"/>
              <a:t>einde</a:t>
            </a:r>
            <a:r>
              <a:rPr lang="en-US" sz="2800" dirty="0"/>
              <a:t> van de </a:t>
            </a:r>
            <a:r>
              <a:rPr lang="en-US" sz="2800" dirty="0" err="1"/>
              <a:t>wereld</a:t>
            </a:r>
            <a:endParaRPr lang="en-US" sz="2800" dirty="0"/>
          </a:p>
          <a:p>
            <a:pPr marL="446088" indent="-331788">
              <a:lnSpc>
                <a:spcPts val="4000"/>
              </a:lnSpc>
              <a:spcBef>
                <a:spcPct val="50000"/>
              </a:spcBef>
            </a:pPr>
            <a:r>
              <a:rPr lang="en-US" sz="2800" dirty="0" err="1"/>
              <a:t>Draai</a:t>
            </a:r>
            <a:r>
              <a:rPr lang="en-US" sz="2800" dirty="0"/>
              <a:t> </a:t>
            </a:r>
            <a:r>
              <a:rPr lang="en-US" sz="2800" dirty="0" err="1"/>
              <a:t>willekeurig</a:t>
            </a:r>
            <a:endParaRPr lang="en-US" sz="2800" dirty="0"/>
          </a:p>
          <a:p>
            <a:pPr marL="446088" indent="-331788">
              <a:lnSpc>
                <a:spcPts val="4000"/>
              </a:lnSpc>
              <a:spcBef>
                <a:spcPct val="50000"/>
              </a:spcBef>
            </a:pPr>
            <a:r>
              <a:rPr lang="en-US" sz="2800" dirty="0" err="1"/>
              <a:t>Zoek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worm en </a:t>
            </a:r>
            <a:r>
              <a:rPr lang="en-US" sz="2800" dirty="0" err="1"/>
              <a:t>eet</a:t>
            </a:r>
            <a:r>
              <a:rPr lang="en-US" sz="2800" dirty="0"/>
              <a:t> de worm</a:t>
            </a:r>
          </a:p>
          <a:p>
            <a:pPr>
              <a:lnSpc>
                <a:spcPts val="4000"/>
              </a:lnSpc>
              <a:buNone/>
            </a:pPr>
            <a:endParaRPr lang="en-US" sz="2800" dirty="0"/>
          </a:p>
          <a:p>
            <a:pPr>
              <a:lnSpc>
                <a:spcPts val="4000"/>
              </a:lnSpc>
              <a:buNone/>
            </a:pPr>
            <a:r>
              <a:rPr lang="en-US" sz="2800" b="1" dirty="0" err="1">
                <a:solidFill>
                  <a:schemeClr val="accent4"/>
                </a:solidFill>
              </a:rPr>
              <a:t>Nieuwe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methode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dirty="0" err="1"/>
              <a:t>maken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afgewerkt</a:t>
            </a:r>
            <a:r>
              <a:rPr lang="en-US" sz="2800" dirty="0"/>
              <a:t> </a:t>
            </a:r>
            <a:r>
              <a:rPr lang="en-US" sz="2800" dirty="0" err="1"/>
              <a:t>geheel</a:t>
            </a:r>
            <a:endParaRPr lang="nl-NL" sz="18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29</a:t>
            </a:fld>
            <a:endParaRPr lang="nl-NL" sz="1400"/>
          </a:p>
        </p:txBody>
      </p:sp>
      <p:sp>
        <p:nvSpPr>
          <p:cNvPr id="8" name="Afgeronde rechthoek 7"/>
          <p:cNvSpPr/>
          <p:nvPr/>
        </p:nvSpPr>
        <p:spPr>
          <a:xfrm>
            <a:off x="827584" y="4077072"/>
            <a:ext cx="6408712" cy="72008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15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9628"/>
            <a:ext cx="9144000" cy="720080"/>
          </a:xfrm>
        </p:spPr>
        <p:txBody>
          <a:bodyPr/>
          <a:lstStyle/>
          <a:p>
            <a:pPr algn="ctr"/>
            <a:r>
              <a:rPr lang="nl-BE" sz="4000" b="1" dirty="0">
                <a:solidFill>
                  <a:schemeClr val="accent3"/>
                </a:solidFill>
                <a:latin typeface="+mn-lt"/>
              </a:rPr>
              <a:t>Overzicht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83568" y="827290"/>
            <a:ext cx="6264696" cy="5544616"/>
          </a:xfrm>
        </p:spPr>
        <p:txBody>
          <a:bodyPr>
            <a:noAutofit/>
          </a:bodyPr>
          <a:lstStyle/>
          <a:p>
            <a:pPr indent="-342900">
              <a:lnSpc>
                <a:spcPts val="3500"/>
              </a:lnSpc>
            </a:pPr>
            <a:r>
              <a:rPr lang="nl-BE" sz="2600" dirty="0"/>
              <a:t>Willekeurig gedrag (3.1)</a:t>
            </a:r>
          </a:p>
          <a:p>
            <a:pPr marL="895350" lvl="1" indent="-447675">
              <a:lnSpc>
                <a:spcPts val="3500"/>
              </a:lnSpc>
              <a:buFont typeface="Wingdings" panose="05000000000000000000" pitchFamily="2" charset="2"/>
              <a:buChar char="Ø"/>
            </a:pPr>
            <a:r>
              <a:rPr lang="nl-BE" sz="2400" dirty="0"/>
              <a:t>Statische methodes</a:t>
            </a:r>
          </a:p>
          <a:p>
            <a:pPr marL="895350" lvl="1" indent="-447675">
              <a:lnSpc>
                <a:spcPts val="3500"/>
              </a:lnSpc>
              <a:buFont typeface="Wingdings" panose="05000000000000000000" pitchFamily="2" charset="2"/>
              <a:buChar char="Ø"/>
            </a:pPr>
            <a:r>
              <a:rPr lang="nl-BE" sz="2400" dirty="0"/>
              <a:t>Methodes aanroepen</a:t>
            </a:r>
          </a:p>
          <a:p>
            <a:pPr marL="895350" lvl="1" indent="-447675">
              <a:lnSpc>
                <a:spcPts val="3500"/>
              </a:lnSpc>
              <a:buFont typeface="Wingdings" panose="05000000000000000000" pitchFamily="2" charset="2"/>
              <a:buChar char="Ø"/>
            </a:pPr>
            <a:r>
              <a:rPr lang="nl-BE" sz="2400" dirty="0"/>
              <a:t>Vergelijkingsoperatoren</a:t>
            </a:r>
          </a:p>
          <a:p>
            <a:pPr indent="-342900">
              <a:lnSpc>
                <a:spcPts val="3500"/>
              </a:lnSpc>
            </a:pPr>
            <a:r>
              <a:rPr lang="nl-BE" sz="2600" dirty="0"/>
              <a:t>Nieuwe klasse maken (3.2)</a:t>
            </a:r>
          </a:p>
          <a:p>
            <a:pPr indent="-342900">
              <a:lnSpc>
                <a:spcPts val="3500"/>
              </a:lnSpc>
            </a:pPr>
            <a:r>
              <a:rPr lang="nl-BE" sz="2600" dirty="0"/>
              <a:t>Type </a:t>
            </a:r>
            <a:r>
              <a:rPr lang="nl-BE" sz="2600" dirty="0" err="1"/>
              <a:t>java.lang.Class</a:t>
            </a:r>
            <a:r>
              <a:rPr lang="nl-BE" sz="2600" dirty="0"/>
              <a:t> (3.3)</a:t>
            </a:r>
          </a:p>
          <a:p>
            <a:pPr indent="-342900">
              <a:lnSpc>
                <a:spcPts val="3500"/>
              </a:lnSpc>
            </a:pPr>
            <a:r>
              <a:rPr lang="nl-BE" sz="2600" dirty="0"/>
              <a:t>Nieuwe methodes maken (3.4)</a:t>
            </a:r>
          </a:p>
          <a:p>
            <a:pPr indent="-342900">
              <a:lnSpc>
                <a:spcPts val="3500"/>
              </a:lnSpc>
            </a:pPr>
            <a:r>
              <a:rPr lang="nl-BE" sz="2600" dirty="0"/>
              <a:t>Kreeft toevoegen (3.5)</a:t>
            </a:r>
          </a:p>
          <a:p>
            <a:pPr indent="-342900">
              <a:lnSpc>
                <a:spcPts val="3500"/>
              </a:lnSpc>
            </a:pPr>
            <a:r>
              <a:rPr lang="nl-BE" sz="2600" dirty="0"/>
              <a:t>Besturing via toetsenbord (3.6)</a:t>
            </a:r>
          </a:p>
          <a:p>
            <a:pPr indent="-342900">
              <a:lnSpc>
                <a:spcPts val="3500"/>
              </a:lnSpc>
            </a:pPr>
            <a:r>
              <a:rPr lang="nl-BE" sz="2600" dirty="0"/>
              <a:t>Spel afsluiten (3.7)</a:t>
            </a:r>
          </a:p>
          <a:p>
            <a:pPr indent="-342900">
              <a:lnSpc>
                <a:spcPts val="3500"/>
              </a:lnSpc>
            </a:pPr>
            <a:r>
              <a:rPr lang="nl-BE" sz="2600" dirty="0"/>
              <a:t>Geluid toevoegen (3.8)</a:t>
            </a:r>
          </a:p>
          <a:p>
            <a:pPr marL="446088" indent="-331788"/>
            <a:endParaRPr lang="nl-BE" sz="2800" dirty="0"/>
          </a:p>
          <a:p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>
          <a:xfrm>
            <a:off x="7086600" y="646948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40630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7836" y="983367"/>
            <a:ext cx="6781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Zoek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worm en </a:t>
            </a:r>
            <a:r>
              <a:rPr lang="en-US" sz="2800" dirty="0" err="1"/>
              <a:t>eet</a:t>
            </a:r>
            <a:r>
              <a:rPr lang="en-US" sz="2800" dirty="0"/>
              <a:t> de worm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1560" y="2420888"/>
            <a:ext cx="7992888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/*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* Check whether we have stumbled upon a worm.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* If we have, eat it. If not, do nothing.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*/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lookForWorm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isTouching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) 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removeTouching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Lijntoelichting 1 4"/>
          <p:cNvSpPr/>
          <p:nvPr/>
        </p:nvSpPr>
        <p:spPr>
          <a:xfrm>
            <a:off x="2560310" y="1690068"/>
            <a:ext cx="5400600" cy="1008112"/>
          </a:xfrm>
          <a:prstGeom prst="borderCallout1">
            <a:avLst>
              <a:gd name="adj1" fmla="val 50496"/>
              <a:gd name="adj2" fmla="val -611"/>
              <a:gd name="adj3" fmla="val 103671"/>
              <a:gd name="adj4" fmla="val -21909"/>
            </a:avLst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2800" dirty="0">
              <a:solidFill>
                <a:schemeClr val="tx1"/>
              </a:solidFill>
            </a:endParaRPr>
          </a:p>
          <a:p>
            <a:pPr algn="ctr"/>
            <a:r>
              <a:rPr lang="nl-BE" sz="2600" b="1" dirty="0">
                <a:solidFill>
                  <a:schemeClr val="tx1"/>
                </a:solidFill>
              </a:rPr>
              <a:t>commentaar</a:t>
            </a:r>
            <a:r>
              <a:rPr lang="nl-BE" sz="2600" dirty="0">
                <a:solidFill>
                  <a:schemeClr val="tx1"/>
                </a:solidFill>
              </a:rPr>
              <a:t>: </a:t>
            </a:r>
            <a:r>
              <a:rPr lang="nl-NL" sz="2600" dirty="0">
                <a:solidFill>
                  <a:schemeClr val="tx1"/>
                </a:solidFill>
              </a:rPr>
              <a:t>maakt code leesbaar, genegeerd door computer</a:t>
            </a:r>
            <a:endParaRPr lang="nl-BE" sz="2600" dirty="0">
              <a:solidFill>
                <a:schemeClr val="tx1"/>
              </a:solidFill>
            </a:endParaRPr>
          </a:p>
          <a:p>
            <a:pPr algn="ctr"/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6" name="Lijntoelichting 1 5"/>
          <p:cNvSpPr/>
          <p:nvPr/>
        </p:nvSpPr>
        <p:spPr>
          <a:xfrm>
            <a:off x="6632307" y="3778300"/>
            <a:ext cx="1740474" cy="720080"/>
          </a:xfrm>
          <a:prstGeom prst="borderCallout1">
            <a:avLst>
              <a:gd name="adj1" fmla="val 50497"/>
              <a:gd name="adj2" fmla="val -611"/>
              <a:gd name="adj3" fmla="val 50810"/>
              <a:gd name="adj4" fmla="val -97303"/>
            </a:avLst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600" dirty="0">
                <a:solidFill>
                  <a:schemeClr val="tx1"/>
                </a:solidFill>
              </a:rPr>
              <a:t>signatuur</a:t>
            </a:r>
            <a:endParaRPr lang="nl-NL" sz="2600" dirty="0">
              <a:solidFill>
                <a:schemeClr val="tx1"/>
              </a:solidFill>
            </a:endParaRPr>
          </a:p>
        </p:txBody>
      </p:sp>
      <p:sp>
        <p:nvSpPr>
          <p:cNvPr id="7" name="Lijntoelichting 1 6"/>
          <p:cNvSpPr/>
          <p:nvPr/>
        </p:nvSpPr>
        <p:spPr>
          <a:xfrm>
            <a:off x="7024806" y="5475874"/>
            <a:ext cx="1347975" cy="720080"/>
          </a:xfrm>
          <a:prstGeom prst="borderCallout1">
            <a:avLst>
              <a:gd name="adj1" fmla="val 50496"/>
              <a:gd name="adj2" fmla="val -714"/>
              <a:gd name="adj3" fmla="val 48890"/>
              <a:gd name="adj4" fmla="val -53264"/>
            </a:avLst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600" dirty="0">
                <a:solidFill>
                  <a:schemeClr val="tx1"/>
                </a:solidFill>
              </a:rPr>
              <a:t>body</a:t>
            </a:r>
            <a:endParaRPr lang="nl-NL" sz="2600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472078" y="4282356"/>
            <a:ext cx="5832648" cy="2293516"/>
          </a:xfrm>
          <a:prstGeom prst="roundRect">
            <a:avLst/>
          </a:prstGeom>
          <a:solidFill>
            <a:schemeClr val="accent4">
              <a:lumMod val="20000"/>
              <a:lumOff val="80000"/>
              <a:alpha val="15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22114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maken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234370"/>
            <a:ext cx="6781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Zoek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worm en </a:t>
            </a:r>
            <a:r>
              <a:rPr lang="en-US" sz="2800" dirty="0" err="1"/>
              <a:t>eet</a:t>
            </a:r>
            <a:r>
              <a:rPr lang="en-US" sz="2800" dirty="0"/>
              <a:t> de worm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27584" y="2764452"/>
            <a:ext cx="6785208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lookForWorm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isTouching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) 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removeTouching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Worm.class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aphicFrame>
        <p:nvGraphicFramePr>
          <p:cNvPr id="12" name="Tabel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412520"/>
              </p:ext>
            </p:extLst>
          </p:nvPr>
        </p:nvGraphicFramePr>
        <p:xfrm>
          <a:off x="4935448" y="5068708"/>
          <a:ext cx="3528392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8535">
                <a:tc>
                  <a:txBody>
                    <a:bodyPr/>
                    <a:lstStyle/>
                    <a:p>
                      <a:r>
                        <a:rPr lang="nl-BE" sz="2800" dirty="0" err="1"/>
                        <a:t>Crab</a:t>
                      </a:r>
                      <a:endParaRPr lang="nl-BE" sz="2800" dirty="0"/>
                    </a:p>
                  </a:txBody>
                  <a:tcPr marL="381589" marR="381589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046">
                <a:tc>
                  <a:txBody>
                    <a:bodyPr/>
                    <a:lstStyle/>
                    <a:p>
                      <a:pPr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act()</a:t>
                      </a:r>
                    </a:p>
                    <a:p>
                      <a:pPr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dirty="0" err="1"/>
                        <a:t>lookForWorm</a:t>
                      </a:r>
                      <a:r>
                        <a:rPr lang="en-US" sz="2400" dirty="0"/>
                        <a:t>()</a:t>
                      </a:r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Afgeronde rechthoek 12"/>
          <p:cNvSpPr/>
          <p:nvPr/>
        </p:nvSpPr>
        <p:spPr>
          <a:xfrm>
            <a:off x="839044" y="2764452"/>
            <a:ext cx="1144076" cy="432048"/>
          </a:xfrm>
          <a:prstGeom prst="roundRect">
            <a:avLst/>
          </a:prstGeom>
          <a:solidFill>
            <a:schemeClr val="accent6">
              <a:lumMod val="40000"/>
              <a:lumOff val="60000"/>
              <a:alpha val="15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ijntoelichting 1 13"/>
          <p:cNvSpPr/>
          <p:nvPr/>
        </p:nvSpPr>
        <p:spPr>
          <a:xfrm>
            <a:off x="2631192" y="2090121"/>
            <a:ext cx="3456384" cy="504056"/>
          </a:xfrm>
          <a:prstGeom prst="borderCallout1">
            <a:avLst>
              <a:gd name="adj1" fmla="val 50497"/>
              <a:gd name="adj2" fmla="val -66"/>
              <a:gd name="adj3" fmla="val 131859"/>
              <a:gd name="adj4" fmla="val -35135"/>
            </a:avLst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dirty="0">
                <a:solidFill>
                  <a:schemeClr val="tx1"/>
                </a:solidFill>
              </a:rPr>
              <a:t>beschikbaar maken </a:t>
            </a:r>
            <a:endParaRPr lang="nl-NL" sz="2800" dirty="0">
              <a:solidFill>
                <a:schemeClr val="tx1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maken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75554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31</a:t>
            </a:fld>
            <a:endParaRPr lang="nl-NL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maken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6201568" cy="80468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800" dirty="0" err="1"/>
              <a:t>Aanpassing</a:t>
            </a:r>
            <a:r>
              <a:rPr lang="en-US" sz="2800" dirty="0"/>
              <a:t> van de </a:t>
            </a:r>
            <a:r>
              <a:rPr lang="en-US" sz="2800" dirty="0" err="1"/>
              <a:t>methode</a:t>
            </a:r>
            <a:r>
              <a:rPr lang="en-US" sz="2800" dirty="0"/>
              <a:t> </a:t>
            </a:r>
            <a:r>
              <a:rPr lang="en-US" sz="2800" i="1" dirty="0"/>
              <a:t>act()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6948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32</a:t>
            </a:fld>
            <a:endParaRPr lang="nl-NL" sz="140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43608" y="2295886"/>
            <a:ext cx="412728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act()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  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//…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lookForWorm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//…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Lijntoelichting 1 5"/>
          <p:cNvSpPr/>
          <p:nvPr/>
        </p:nvSpPr>
        <p:spPr>
          <a:xfrm>
            <a:off x="1786518" y="4816166"/>
            <a:ext cx="3096344" cy="720080"/>
          </a:xfrm>
          <a:prstGeom prst="borderCallout1">
            <a:avLst>
              <a:gd name="adj1" fmla="val -760"/>
              <a:gd name="adj2" fmla="val 49716"/>
              <a:gd name="adj3" fmla="val -134137"/>
              <a:gd name="adj4" fmla="val 33086"/>
            </a:avLst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600" dirty="0" err="1">
                <a:solidFill>
                  <a:schemeClr val="tx1"/>
                </a:solidFill>
              </a:rPr>
              <a:t>methode-aanroep</a:t>
            </a:r>
            <a:endParaRPr lang="nl-NL" sz="2600" dirty="0">
              <a:solidFill>
                <a:schemeClr val="tx1"/>
              </a:solidFill>
            </a:endParaRPr>
          </a:p>
        </p:txBody>
      </p:sp>
      <p:sp>
        <p:nvSpPr>
          <p:cNvPr id="7" name="Lijntoelichting 1 6"/>
          <p:cNvSpPr/>
          <p:nvPr/>
        </p:nvSpPr>
        <p:spPr>
          <a:xfrm>
            <a:off x="5412201" y="2007854"/>
            <a:ext cx="3168352" cy="2016224"/>
          </a:xfrm>
          <a:prstGeom prst="borderCallout1">
            <a:avLst>
              <a:gd name="adj1" fmla="val 49504"/>
              <a:gd name="adj2" fmla="val -175"/>
              <a:gd name="adj3" fmla="val 60729"/>
              <a:gd name="adj4" fmla="val -89327"/>
            </a:avLst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800"/>
              </a:lnSpc>
            </a:pPr>
            <a:r>
              <a:rPr lang="nl-BE" sz="2600" dirty="0">
                <a:solidFill>
                  <a:schemeClr val="tx1"/>
                </a:solidFill>
              </a:rPr>
              <a:t>Niet-gewijzigde code</a:t>
            </a:r>
          </a:p>
          <a:p>
            <a:pPr>
              <a:lnSpc>
                <a:spcPts val="3800"/>
              </a:lnSpc>
            </a:pPr>
            <a:r>
              <a:rPr lang="nl-BE" sz="2600" b="1" dirty="0">
                <a:solidFill>
                  <a:schemeClr val="tx1"/>
                </a:solidFill>
              </a:rPr>
              <a:t>//</a:t>
            </a:r>
            <a:r>
              <a:rPr lang="nl-BE" sz="2600" dirty="0">
                <a:solidFill>
                  <a:schemeClr val="tx1"/>
                </a:solidFill>
              </a:rPr>
              <a:t> </a:t>
            </a:r>
            <a:r>
              <a:rPr lang="nl-BE" sz="2600" b="1" dirty="0">
                <a:solidFill>
                  <a:schemeClr val="tx1"/>
                </a:solidFill>
              </a:rPr>
              <a:t>commentaar</a:t>
            </a:r>
          </a:p>
          <a:p>
            <a:pPr>
              <a:lnSpc>
                <a:spcPts val="3800"/>
              </a:lnSpc>
            </a:pPr>
            <a:r>
              <a:rPr lang="nl-BE" sz="2600" dirty="0">
                <a:solidFill>
                  <a:schemeClr val="tx1"/>
                </a:solidFill>
              </a:rPr>
              <a:t>Opmerkingen op        1 regel</a:t>
            </a:r>
            <a:endParaRPr lang="nl-NL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maken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340768"/>
            <a:ext cx="7272808" cy="3960440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800" b="1" dirty="0" err="1">
                <a:solidFill>
                  <a:schemeClr val="accent4"/>
                </a:solidFill>
              </a:rPr>
              <a:t>naam</a:t>
            </a:r>
            <a:r>
              <a:rPr lang="en-US" sz="2800" b="1" dirty="0">
                <a:solidFill>
                  <a:schemeClr val="accent4"/>
                </a:solidFill>
              </a:rPr>
              <a:t> van </a:t>
            </a:r>
            <a:r>
              <a:rPr lang="en-US" sz="2800" b="1" dirty="0" err="1">
                <a:solidFill>
                  <a:schemeClr val="accent4"/>
                </a:solidFill>
              </a:rPr>
              <a:t>een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methode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- </a:t>
            </a:r>
            <a:r>
              <a:rPr lang="en-US" sz="2800" dirty="0" err="1"/>
              <a:t>afspraken</a:t>
            </a:r>
            <a:r>
              <a:rPr lang="en-US" sz="2800" dirty="0"/>
              <a:t> in Java 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begint</a:t>
            </a:r>
            <a:r>
              <a:rPr lang="en-US" sz="2800" dirty="0"/>
              <a:t>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kleine</a:t>
            </a:r>
            <a:r>
              <a:rPr lang="en-US" sz="2800" dirty="0"/>
              <a:t> letter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vanaf</a:t>
            </a:r>
            <a:r>
              <a:rPr lang="en-US" sz="2800" dirty="0"/>
              <a:t> </a:t>
            </a:r>
            <a:r>
              <a:rPr lang="en-US" sz="2800" dirty="0" err="1"/>
              <a:t>tweede</a:t>
            </a:r>
            <a:r>
              <a:rPr lang="en-US" sz="2800" dirty="0"/>
              <a:t> </a:t>
            </a:r>
            <a:r>
              <a:rPr lang="en-US" sz="2800" dirty="0" err="1"/>
              <a:t>woord</a:t>
            </a:r>
            <a:r>
              <a:rPr lang="en-US" sz="2800" dirty="0"/>
              <a:t> </a:t>
            </a:r>
            <a:r>
              <a:rPr lang="en-US" sz="2800" dirty="0" err="1"/>
              <a:t>begint</a:t>
            </a:r>
            <a:r>
              <a:rPr lang="en-US" sz="2800" dirty="0"/>
              <a:t> elk </a:t>
            </a:r>
            <a:r>
              <a:rPr lang="en-US" sz="2800" dirty="0" err="1"/>
              <a:t>deelwoord</a:t>
            </a:r>
            <a:r>
              <a:rPr lang="en-US" sz="2800" dirty="0"/>
              <a:t>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hoofdletter</a:t>
            </a:r>
            <a:endParaRPr lang="en-US" sz="2800" dirty="0"/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bevat</a:t>
            </a:r>
            <a:r>
              <a:rPr lang="en-US" sz="2800" dirty="0"/>
              <a:t> </a:t>
            </a:r>
            <a:r>
              <a:rPr lang="en-US" sz="2800" dirty="0" err="1"/>
              <a:t>geen</a:t>
            </a:r>
            <a:r>
              <a:rPr lang="en-US" sz="2800" dirty="0"/>
              <a:t> </a:t>
            </a:r>
            <a:r>
              <a:rPr lang="en-US" sz="2800" dirty="0" err="1"/>
              <a:t>spaties</a:t>
            </a:r>
            <a:endParaRPr lang="en-US" sz="2800" dirty="0"/>
          </a:p>
          <a:p>
            <a:pPr marL="114300" indent="0">
              <a:lnSpc>
                <a:spcPts val="4000"/>
              </a:lnSpc>
              <a:spcBef>
                <a:spcPts val="3000"/>
              </a:spcBef>
              <a:buNone/>
            </a:pPr>
            <a:r>
              <a:rPr lang="en-US" sz="2800" b="1" u="sng" dirty="0" err="1"/>
              <a:t>Voorbeelden</a:t>
            </a:r>
            <a:endParaRPr lang="en-US" sz="2800" b="1" u="sng" dirty="0"/>
          </a:p>
          <a:p>
            <a:pPr marL="1143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600" dirty="0" err="1">
                <a:latin typeface="Consolas" pitchFamily="49" charset="0"/>
                <a:cs typeface="Consolas" pitchFamily="49" charset="0"/>
              </a:rPr>
              <a:t>turnAtEdge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lookForWorm</a:t>
            </a:r>
            <a:endParaRPr lang="en-US" sz="2600" u="sng" dirty="0">
              <a:latin typeface="Consolas" pitchFamily="49" charset="0"/>
              <a:cs typeface="Consolas" pitchFamily="49" charset="0"/>
            </a:endParaRPr>
          </a:p>
          <a:p>
            <a:pPr lvl="1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6948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33</a:t>
            </a:fld>
            <a:endParaRPr lang="nl-NL"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methodes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maken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7488832" cy="804689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buFont typeface="Wingdings" pitchFamily="2" charset="2"/>
              <a:buNone/>
            </a:pPr>
            <a:r>
              <a:rPr lang="nl-BE" sz="2800" dirty="0"/>
              <a:t>Breid de klasse </a:t>
            </a:r>
            <a:r>
              <a:rPr lang="nl-BE" sz="2800" dirty="0" err="1"/>
              <a:t>Crab</a:t>
            </a:r>
            <a:r>
              <a:rPr lang="nl-BE" sz="2800" dirty="0"/>
              <a:t> uit met methodes, zodat de act-methode uit de volgende 4 regels bestaat: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34</a:t>
            </a:fld>
            <a:endParaRPr lang="nl-NL" sz="140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44208" y="2780928"/>
            <a:ext cx="3384376" cy="294151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act()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{  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turnAtEdge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randomTurn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move(5);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lookForWorm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60237"/>
              </p:ext>
            </p:extLst>
          </p:nvPr>
        </p:nvGraphicFramePr>
        <p:xfrm>
          <a:off x="5004048" y="3717032"/>
          <a:ext cx="3744416" cy="2356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8535">
                <a:tc>
                  <a:txBody>
                    <a:bodyPr/>
                    <a:lstStyle/>
                    <a:p>
                      <a:r>
                        <a:rPr lang="nl-BE" sz="2800" dirty="0" err="1"/>
                        <a:t>Crab</a:t>
                      </a:r>
                      <a:endParaRPr lang="nl-BE" sz="2800" dirty="0"/>
                    </a:p>
                  </a:txBody>
                  <a:tcPr marL="381589" marR="38158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046"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act()</a:t>
                      </a:r>
                    </a:p>
                    <a:p>
                      <a:pPr>
                        <a:lnSpc>
                          <a:spcPts val="35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dirty="0" err="1"/>
                        <a:t>turnAtEdge</a:t>
                      </a:r>
                      <a:r>
                        <a:rPr lang="en-US" sz="2400" dirty="0"/>
                        <a:t>()</a:t>
                      </a:r>
                    </a:p>
                    <a:p>
                      <a:pPr>
                        <a:lnSpc>
                          <a:spcPts val="35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dirty="0" err="1"/>
                        <a:t>randomTurn</a:t>
                      </a:r>
                      <a:r>
                        <a:rPr lang="en-US" sz="2400" dirty="0"/>
                        <a:t>()</a:t>
                      </a:r>
                    </a:p>
                    <a:p>
                      <a:pPr>
                        <a:lnSpc>
                          <a:spcPts val="35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dirty="0" err="1"/>
                        <a:t>lookForWorm</a:t>
                      </a:r>
                      <a:r>
                        <a:rPr lang="en-US" sz="2400" dirty="0"/>
                        <a:t>()</a:t>
                      </a:r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6150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35378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3.5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Een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kreeft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632848" cy="367240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600" dirty="0" err="1"/>
              <a:t>Doel</a:t>
            </a:r>
            <a:r>
              <a:rPr lang="en-US" sz="2600" dirty="0"/>
              <a:t>: </a:t>
            </a:r>
            <a:r>
              <a:rPr lang="en-US" sz="2600" dirty="0" err="1"/>
              <a:t>senario</a:t>
            </a:r>
            <a:r>
              <a:rPr lang="en-US" sz="2600" dirty="0"/>
              <a:t> </a:t>
            </a:r>
            <a:r>
              <a:rPr lang="en-US" sz="2600" dirty="0" err="1"/>
              <a:t>interessanter</a:t>
            </a:r>
            <a:r>
              <a:rPr lang="en-US" sz="2600" dirty="0"/>
              <a:t> </a:t>
            </a:r>
            <a:r>
              <a:rPr lang="en-US" sz="2600" dirty="0" err="1"/>
              <a:t>maken</a:t>
            </a:r>
            <a:endParaRPr lang="en-US" sz="2600" dirty="0"/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en-US" sz="2600" dirty="0" err="1"/>
              <a:t>Maak</a:t>
            </a:r>
            <a:r>
              <a:rPr lang="en-US" sz="2600" dirty="0"/>
              <a:t> </a:t>
            </a:r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dirty="0" err="1"/>
              <a:t>nieuwe</a:t>
            </a:r>
            <a:r>
              <a:rPr lang="en-US" sz="2600" dirty="0"/>
              <a:t> </a:t>
            </a:r>
            <a:r>
              <a:rPr lang="en-US" sz="2600" dirty="0" err="1"/>
              <a:t>klasse</a:t>
            </a:r>
            <a:r>
              <a:rPr lang="en-US" sz="2600" dirty="0"/>
              <a:t> </a:t>
            </a:r>
            <a:r>
              <a:rPr lang="en-US" sz="2600" i="1" dirty="0"/>
              <a:t>Lobster</a:t>
            </a:r>
          </a:p>
          <a:p>
            <a:pPr marL="446088" indent="-331788">
              <a:lnSpc>
                <a:spcPts val="4000"/>
              </a:lnSpc>
              <a:spcBef>
                <a:spcPts val="600"/>
              </a:spcBef>
            </a:pPr>
            <a:r>
              <a:rPr lang="en-US" sz="2600" dirty="0" err="1"/>
              <a:t>Zorg</a:t>
            </a:r>
            <a:r>
              <a:rPr lang="en-US" sz="2600" dirty="0"/>
              <a:t> </a:t>
            </a:r>
            <a:r>
              <a:rPr lang="en-US" sz="2600" dirty="0" err="1"/>
              <a:t>dat</a:t>
            </a:r>
            <a:r>
              <a:rPr lang="en-US" sz="2600" dirty="0"/>
              <a:t> de </a:t>
            </a:r>
            <a:r>
              <a:rPr lang="en-US" sz="2600" dirty="0" err="1"/>
              <a:t>kreeften</a:t>
            </a:r>
            <a:r>
              <a:rPr lang="en-US" sz="2600" dirty="0"/>
              <a:t> </a:t>
            </a:r>
            <a:r>
              <a:rPr lang="en-US" sz="2600" dirty="0" err="1"/>
              <a:t>vrij</a:t>
            </a:r>
            <a:r>
              <a:rPr lang="en-US" sz="2600" dirty="0"/>
              <a:t> </a:t>
            </a:r>
            <a:r>
              <a:rPr lang="en-US" sz="2600" dirty="0" err="1"/>
              <a:t>rondlopen</a:t>
            </a:r>
            <a:r>
              <a:rPr lang="en-US" sz="2600" dirty="0"/>
              <a:t> (</a:t>
            </a:r>
            <a:r>
              <a:rPr lang="en-US" sz="2600" dirty="0" err="1"/>
              <a:t>zie</a:t>
            </a:r>
            <a:r>
              <a:rPr lang="en-US" sz="2600" dirty="0"/>
              <a:t> </a:t>
            </a:r>
            <a:r>
              <a:rPr lang="en-US" sz="2600" i="1" dirty="0"/>
              <a:t>Crab</a:t>
            </a:r>
            <a:r>
              <a:rPr lang="en-US" sz="2600" dirty="0"/>
              <a:t>)</a:t>
            </a:r>
          </a:p>
          <a:p>
            <a:pPr marL="446088" indent="-331788">
              <a:lnSpc>
                <a:spcPts val="4000"/>
              </a:lnSpc>
              <a:spcBef>
                <a:spcPts val="600"/>
              </a:spcBef>
            </a:pPr>
            <a:r>
              <a:rPr lang="en-US" sz="2600" dirty="0"/>
              <a:t>De </a:t>
            </a:r>
            <a:r>
              <a:rPr lang="en-US" sz="2600" dirty="0" err="1"/>
              <a:t>kreeft</a:t>
            </a:r>
            <a:r>
              <a:rPr lang="en-US" sz="2600" dirty="0"/>
              <a:t> </a:t>
            </a:r>
            <a:r>
              <a:rPr lang="en-US" sz="2600" dirty="0" err="1"/>
              <a:t>eet</a:t>
            </a:r>
            <a:r>
              <a:rPr lang="en-US" sz="2600" dirty="0"/>
              <a:t> </a:t>
            </a:r>
            <a:r>
              <a:rPr lang="en-US" sz="2600" dirty="0" err="1"/>
              <a:t>enkel</a:t>
            </a:r>
            <a:r>
              <a:rPr lang="en-US" sz="2600" dirty="0"/>
              <a:t> </a:t>
            </a:r>
            <a:r>
              <a:rPr lang="en-US" sz="2600" dirty="0" err="1"/>
              <a:t>krabben</a:t>
            </a:r>
            <a:r>
              <a:rPr lang="en-US" sz="2600" dirty="0"/>
              <a:t> (</a:t>
            </a:r>
            <a:r>
              <a:rPr lang="en-US" sz="2600" dirty="0" err="1"/>
              <a:t>zie</a:t>
            </a:r>
            <a:r>
              <a:rPr lang="en-US" sz="2600" dirty="0"/>
              <a:t> </a:t>
            </a:r>
            <a:r>
              <a:rPr lang="en-US" sz="2600" i="1" dirty="0"/>
              <a:t>Crab</a:t>
            </a:r>
            <a:r>
              <a:rPr lang="en-US" sz="2600" dirty="0"/>
              <a:t>)</a:t>
            </a:r>
          </a:p>
          <a:p>
            <a:pPr marL="92075" indent="0">
              <a:lnSpc>
                <a:spcPts val="4000"/>
              </a:lnSpc>
              <a:spcBef>
                <a:spcPts val="3000"/>
              </a:spcBef>
              <a:buNone/>
            </a:pPr>
            <a:r>
              <a:rPr lang="en-US" sz="2600" dirty="0" err="1"/>
              <a:t>Plaats</a:t>
            </a:r>
            <a:r>
              <a:rPr lang="en-US" sz="2600" dirty="0"/>
              <a:t> </a:t>
            </a:r>
            <a:r>
              <a:rPr lang="en-US" sz="2600" dirty="0" err="1"/>
              <a:t>één</a:t>
            </a:r>
            <a:r>
              <a:rPr lang="en-US" sz="2600" dirty="0"/>
              <a:t> </a:t>
            </a:r>
            <a:r>
              <a:rPr lang="en-US" sz="2600" dirty="0" err="1"/>
              <a:t>krab</a:t>
            </a:r>
            <a:r>
              <a:rPr lang="en-US" sz="2600" dirty="0"/>
              <a:t>, </a:t>
            </a:r>
            <a:r>
              <a:rPr lang="en-US" sz="2600" dirty="0" err="1"/>
              <a:t>drie</a:t>
            </a:r>
            <a:r>
              <a:rPr lang="en-US" sz="2600" dirty="0"/>
              <a:t> </a:t>
            </a:r>
            <a:r>
              <a:rPr lang="en-US" sz="2600" dirty="0" err="1"/>
              <a:t>kreeften</a:t>
            </a:r>
            <a:r>
              <a:rPr lang="en-US" sz="2600" dirty="0"/>
              <a:t> en </a:t>
            </a:r>
            <a:r>
              <a:rPr lang="en-US" sz="2600" dirty="0" err="1"/>
              <a:t>veel</a:t>
            </a:r>
            <a:r>
              <a:rPr lang="en-US" sz="2600" dirty="0"/>
              <a:t> </a:t>
            </a:r>
            <a:r>
              <a:rPr lang="en-US" sz="2600" dirty="0" err="1"/>
              <a:t>wormen</a:t>
            </a:r>
            <a:r>
              <a:rPr lang="en-US" sz="2600" dirty="0"/>
              <a:t> in de </a:t>
            </a:r>
            <a:r>
              <a:rPr lang="en-US" sz="2600" dirty="0" err="1"/>
              <a:t>wereld</a:t>
            </a:r>
            <a:r>
              <a:rPr lang="en-US" sz="2600" dirty="0"/>
              <a:t>. Kan de </a:t>
            </a:r>
            <a:r>
              <a:rPr lang="en-US" sz="2600" dirty="0" err="1"/>
              <a:t>krab</a:t>
            </a:r>
            <a:r>
              <a:rPr lang="en-US" sz="2600" dirty="0"/>
              <a:t> </a:t>
            </a:r>
            <a:r>
              <a:rPr lang="en-US" sz="2600" dirty="0" err="1"/>
              <a:t>alle</a:t>
            </a:r>
            <a:r>
              <a:rPr lang="en-US" sz="2600" dirty="0"/>
              <a:t> </a:t>
            </a:r>
            <a:r>
              <a:rPr lang="en-US" sz="2600" dirty="0" err="1"/>
              <a:t>wormen</a:t>
            </a:r>
            <a:r>
              <a:rPr lang="en-US" sz="2600" dirty="0"/>
              <a:t> </a:t>
            </a:r>
            <a:r>
              <a:rPr lang="en-US" sz="2600" dirty="0" err="1"/>
              <a:t>opeten</a:t>
            </a:r>
            <a:r>
              <a:rPr lang="en-US" sz="2600" dirty="0"/>
              <a:t> </a:t>
            </a:r>
            <a:r>
              <a:rPr lang="en-US" sz="2600" dirty="0" err="1"/>
              <a:t>voor</a:t>
            </a:r>
            <a:r>
              <a:rPr lang="en-US" sz="2600" dirty="0"/>
              <a:t> </a:t>
            </a:r>
            <a:r>
              <a:rPr lang="en-US" sz="2600" dirty="0" err="1"/>
              <a:t>hij</a:t>
            </a:r>
            <a:r>
              <a:rPr lang="en-US" sz="2600" dirty="0"/>
              <a:t> </a:t>
            </a:r>
            <a:r>
              <a:rPr lang="en-US" sz="2600" dirty="0" err="1"/>
              <a:t>zelf</a:t>
            </a:r>
            <a:r>
              <a:rPr lang="en-US" sz="2600" dirty="0"/>
              <a:t> </a:t>
            </a:r>
            <a:r>
              <a:rPr lang="en-US" sz="2600" dirty="0" err="1"/>
              <a:t>wordt</a:t>
            </a:r>
            <a:r>
              <a:rPr lang="en-US" sz="2600" dirty="0"/>
              <a:t> </a:t>
            </a:r>
            <a:r>
              <a:rPr lang="en-US" sz="2600" dirty="0" err="1"/>
              <a:t>opgegeten</a:t>
            </a:r>
            <a:r>
              <a:rPr lang="en-US" sz="2600" dirty="0"/>
              <a:t>?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35</a:t>
            </a:fld>
            <a:endParaRPr lang="nl-NL" sz="1400"/>
          </a:p>
        </p:txBody>
      </p:sp>
      <p:pic>
        <p:nvPicPr>
          <p:cNvPr id="5" name="Afbeelding 4" descr="lobs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4408" y="174832"/>
            <a:ext cx="685714" cy="685714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3.6 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Besturing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via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toetsenbord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335394"/>
            <a:ext cx="8145999" cy="4752528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buNone/>
            </a:pPr>
            <a:r>
              <a:rPr lang="en-US" sz="2800" b="1" dirty="0" err="1"/>
              <a:t>Doel</a:t>
            </a:r>
            <a:r>
              <a:rPr lang="en-US" sz="2800" b="1" dirty="0"/>
              <a:t>: </a:t>
            </a:r>
            <a:r>
              <a:rPr lang="en-US" sz="2800" dirty="0" err="1"/>
              <a:t>besturen</a:t>
            </a:r>
            <a:r>
              <a:rPr lang="en-US" sz="2800" dirty="0"/>
              <a:t> van de </a:t>
            </a:r>
            <a:r>
              <a:rPr lang="en-US" sz="2800" dirty="0" err="1"/>
              <a:t>krab</a:t>
            </a:r>
            <a:r>
              <a:rPr lang="en-US" sz="2800" dirty="0"/>
              <a:t> met het </a:t>
            </a:r>
            <a:r>
              <a:rPr lang="en-US" sz="2800" dirty="0" err="1"/>
              <a:t>toetsenbord</a:t>
            </a:r>
            <a:endParaRPr lang="en-US" sz="2800" dirty="0"/>
          </a:p>
          <a:p>
            <a:pPr>
              <a:lnSpc>
                <a:spcPts val="4000"/>
              </a:lnSpc>
              <a:spcBef>
                <a:spcPts val="3000"/>
              </a:spcBef>
              <a:buNone/>
            </a:pPr>
            <a:r>
              <a:rPr lang="nl-BE" sz="2800" dirty="0"/>
              <a:t>Gebruik een methode uit de klasse </a:t>
            </a: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dirty="0"/>
              <a:t>:</a:t>
            </a:r>
          </a:p>
          <a:p>
            <a:pPr>
              <a:spcBef>
                <a:spcPts val="1800"/>
              </a:spcBef>
              <a:buNone/>
            </a:pPr>
            <a:r>
              <a:rPr lang="nl-BE" sz="2400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isKeyDown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java.lang.String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key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nl-BE" sz="28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63771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36</a:t>
            </a:fld>
            <a:endParaRPr lang="nl-NL" sz="140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9229" y="68140"/>
            <a:ext cx="73827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668088"/>
              </p:ext>
            </p:extLst>
          </p:nvPr>
        </p:nvGraphicFramePr>
        <p:xfrm>
          <a:off x="1691680" y="3695326"/>
          <a:ext cx="6090542" cy="198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1348">
                <a:tc>
                  <a:txBody>
                    <a:bodyPr/>
                    <a:lstStyle/>
                    <a:p>
                      <a:r>
                        <a:rPr lang="nl-BE" sz="2800" dirty="0" err="1"/>
                        <a:t>Greenfoot</a:t>
                      </a:r>
                      <a:endParaRPr lang="nl-BE" sz="2800" dirty="0"/>
                    </a:p>
                  </a:txBody>
                  <a:tcPr marL="381589" marR="381589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836">
                <a:tc>
                  <a:txBody>
                    <a:bodyPr/>
                    <a:lstStyle/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</a:t>
                      </a:r>
                      <a:r>
                        <a:rPr lang="en-US" sz="2400" u="sng" dirty="0" err="1"/>
                        <a:t>getRandomNumber</a:t>
                      </a:r>
                      <a:r>
                        <a:rPr lang="en-US" sz="2400" dirty="0"/>
                        <a:t>(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limit) 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boolean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i="0" u="sng" dirty="0" err="1"/>
                        <a:t>isKeyDown</a:t>
                      </a:r>
                      <a:r>
                        <a:rPr lang="en-US" sz="2400" dirty="0"/>
                        <a:t>(String </a:t>
                      </a:r>
                      <a:r>
                        <a:rPr lang="en-US" sz="2400" dirty="0" err="1"/>
                        <a:t>keyName</a:t>
                      </a:r>
                      <a:r>
                        <a:rPr lang="en-US" sz="2400" dirty="0"/>
                        <a:t>) 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…</a:t>
                      </a:r>
                      <a:endParaRPr lang="nl-BE" sz="2400" dirty="0"/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05" y="5957961"/>
            <a:ext cx="7613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datatype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String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208912" cy="475252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en-US" sz="2600" i="1" dirty="0"/>
              <a:t>Reeds </a:t>
            </a:r>
            <a:r>
              <a:rPr lang="en-US" sz="2600" i="1" dirty="0" err="1"/>
              <a:t>gekende</a:t>
            </a:r>
            <a:r>
              <a:rPr lang="en-US" sz="2600" i="1" dirty="0"/>
              <a:t> Java-datatypes:</a:t>
            </a:r>
          </a:p>
          <a:p>
            <a:pPr marL="446088" indent="-331788">
              <a:lnSpc>
                <a:spcPts val="4000"/>
              </a:lnSpc>
            </a:pPr>
            <a:r>
              <a:rPr lang="en-US" sz="2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600" dirty="0"/>
              <a:t>: </a:t>
            </a:r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dirty="0" err="1"/>
              <a:t>geheel</a:t>
            </a:r>
            <a:r>
              <a:rPr lang="en-US" sz="2600" dirty="0"/>
              <a:t> </a:t>
            </a:r>
            <a:r>
              <a:rPr lang="en-US" sz="2600" dirty="0" err="1"/>
              <a:t>getal</a:t>
            </a:r>
            <a:r>
              <a:rPr lang="en-US" sz="2600" dirty="0"/>
              <a:t> vb. 0, 1, 2, -1, -200</a:t>
            </a:r>
          </a:p>
          <a:p>
            <a:pPr marL="446088" indent="-331788">
              <a:lnSpc>
                <a:spcPts val="4000"/>
              </a:lnSpc>
            </a:pPr>
            <a:r>
              <a:rPr lang="en-US" sz="26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600" dirty="0"/>
              <a:t>: </a:t>
            </a:r>
            <a:r>
              <a:rPr lang="en-US" sz="2600" dirty="0" err="1"/>
              <a:t>logische</a:t>
            </a:r>
            <a:r>
              <a:rPr lang="en-US" sz="2600" dirty="0"/>
              <a:t> </a:t>
            </a:r>
            <a:r>
              <a:rPr lang="en-US" sz="2600" dirty="0" err="1"/>
              <a:t>waarde</a:t>
            </a:r>
            <a:r>
              <a:rPr lang="en-US" sz="2600" dirty="0"/>
              <a:t>  true/false</a:t>
            </a:r>
          </a:p>
          <a:p>
            <a:pPr marL="446088" indent="-331788">
              <a:lnSpc>
                <a:spcPts val="4000"/>
              </a:lnSpc>
            </a:pPr>
            <a:r>
              <a:rPr lang="en-US" sz="2600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2600" dirty="0"/>
              <a:t>: </a:t>
            </a:r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dirty="0" err="1"/>
              <a:t>javaklasse</a:t>
            </a:r>
            <a:r>
              <a:rPr lang="en-US" sz="2600" dirty="0"/>
              <a:t> vb. </a:t>
            </a:r>
            <a:r>
              <a:rPr lang="en-US" sz="2600" dirty="0" err="1"/>
              <a:t>Worm.class</a:t>
            </a:r>
            <a:r>
              <a:rPr lang="en-US" sz="2600" dirty="0"/>
              <a:t>, </a:t>
            </a:r>
            <a:r>
              <a:rPr lang="en-US" sz="2600" dirty="0" err="1"/>
              <a:t>Crab.class</a:t>
            </a:r>
            <a:r>
              <a:rPr lang="en-US" sz="2600" dirty="0"/>
              <a:t>, …</a:t>
            </a:r>
          </a:p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en-US" sz="2600" i="1" dirty="0" err="1"/>
              <a:t>Nieuw</a:t>
            </a:r>
            <a:r>
              <a:rPr lang="en-US" sz="2600" i="1" dirty="0"/>
              <a:t> </a:t>
            </a:r>
            <a:r>
              <a:rPr lang="en-US" sz="2600" i="1" dirty="0" err="1"/>
              <a:t>datatype</a:t>
            </a:r>
            <a:r>
              <a:rPr lang="en-US" sz="2600" i="1" dirty="0"/>
              <a:t>:</a:t>
            </a:r>
          </a:p>
          <a:p>
            <a:pPr marL="446088" indent="-331788">
              <a:lnSpc>
                <a:spcPts val="4000"/>
              </a:lnSpc>
              <a:buClr>
                <a:schemeClr val="tx1"/>
              </a:buClr>
            </a:pPr>
            <a:r>
              <a:rPr lang="en-US" sz="2600" b="1" dirty="0">
                <a:solidFill>
                  <a:schemeClr val="accent4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n-US" sz="2600" dirty="0"/>
              <a:t>: </a:t>
            </a:r>
            <a:r>
              <a:rPr lang="en-US" sz="2600" dirty="0" err="1"/>
              <a:t>stukje</a:t>
            </a:r>
            <a:r>
              <a:rPr lang="en-US" sz="2600" dirty="0"/>
              <a:t> </a:t>
            </a:r>
            <a:r>
              <a:rPr lang="en-US" sz="2600" dirty="0" err="1"/>
              <a:t>tekst</a:t>
            </a:r>
            <a:r>
              <a:rPr lang="en-US" sz="2600" dirty="0"/>
              <a:t>, vb. "J", "</a:t>
            </a:r>
            <a:r>
              <a:rPr lang="en-US" sz="2600" dirty="0" err="1"/>
              <a:t>Dit</a:t>
            </a:r>
            <a:r>
              <a:rPr lang="en-US" sz="2600" dirty="0"/>
              <a:t> is </a:t>
            </a:r>
            <a:r>
              <a:rPr lang="en-US" sz="2600" dirty="0" err="1"/>
              <a:t>tekst</a:t>
            </a:r>
            <a:r>
              <a:rPr lang="en-US" sz="2600" dirty="0"/>
              <a:t>",..</a:t>
            </a:r>
          </a:p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nl-BE" sz="2600" b="1" dirty="0">
                <a:solidFill>
                  <a:schemeClr val="accent2"/>
                </a:solidFill>
              </a:rPr>
              <a:t>Merk op:</a:t>
            </a:r>
          </a:p>
          <a:p>
            <a:pPr marL="446088" indent="-331788">
              <a:lnSpc>
                <a:spcPts val="4000"/>
              </a:lnSpc>
              <a:spcBef>
                <a:spcPts val="0"/>
              </a:spcBef>
            </a:pPr>
            <a:r>
              <a:rPr lang="nl-BE" sz="2600" dirty="0"/>
              <a:t>Tekst staat tussen dubbele aanhalingstekens</a:t>
            </a:r>
          </a:p>
          <a:p>
            <a:pPr marL="446088" indent="-331788">
              <a:lnSpc>
                <a:spcPts val="4000"/>
              </a:lnSpc>
              <a:spcBef>
                <a:spcPts val="0"/>
              </a:spcBef>
            </a:pPr>
            <a:r>
              <a:rPr lang="nl-BE" sz="2600" dirty="0"/>
              <a:t>Tekst kan leeg zijn, gebruik </a:t>
            </a:r>
            <a:r>
              <a:rPr lang="en-US" sz="2600" dirty="0"/>
              <a:t>""</a:t>
            </a:r>
            <a:endParaRPr lang="nl-BE" sz="26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60482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37</a:t>
            </a:fld>
            <a:endParaRPr lang="nl-NL" sz="1400" dirty="0"/>
          </a:p>
        </p:txBody>
      </p:sp>
      <p:pic>
        <p:nvPicPr>
          <p:cNvPr id="8" name="Picture 7" descr="java_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9904" y="51321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Besturen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via het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toetsenbord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266"/>
            <a:ext cx="8460432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BE" sz="3200" dirty="0"/>
              <a:t>  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isKeyDown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java.lang.String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key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nl-BE" sz="3200" dirty="0"/>
          </a:p>
          <a:p>
            <a:pPr>
              <a:buFont typeface="Wingdings" pitchFamily="2" charset="2"/>
              <a:buChar char="q"/>
            </a:pPr>
            <a:endParaRPr lang="nl-BE" sz="3200" dirty="0"/>
          </a:p>
          <a:p>
            <a:pPr marL="114300" indent="0">
              <a:spcBef>
                <a:spcPts val="6600"/>
              </a:spcBef>
              <a:buNone/>
            </a:pPr>
            <a:r>
              <a:rPr lang="nl-BE" sz="2800" dirty="0"/>
              <a:t>   Elke toets heeft een naam (zie </a:t>
            </a:r>
            <a:r>
              <a:rPr lang="nl-BE" sz="2800" dirty="0" err="1"/>
              <a:t>Greenfoot</a:t>
            </a:r>
            <a:r>
              <a:rPr lang="nl-BE" sz="2800" dirty="0"/>
              <a:t> API):</a:t>
            </a:r>
          </a:p>
          <a:p>
            <a:pPr>
              <a:buNone/>
            </a:pPr>
            <a:endParaRPr lang="nl-BE" sz="28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38</a:t>
            </a:fld>
            <a:endParaRPr lang="nl-NL" sz="1400"/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921226"/>
              </p:ext>
            </p:extLst>
          </p:nvPr>
        </p:nvGraphicFramePr>
        <p:xfrm>
          <a:off x="1577752" y="4365104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bg1"/>
                          </a:solidFill>
                        </a:rPr>
                        <a:t>Toets - </a:t>
                      </a:r>
                      <a:r>
                        <a:rPr lang="nl-BE" sz="2400" b="1" dirty="0" err="1">
                          <a:solidFill>
                            <a:schemeClr val="bg1"/>
                          </a:solidFill>
                        </a:rPr>
                        <a:t>key</a:t>
                      </a:r>
                      <a:endParaRPr lang="nl-N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1" dirty="0">
                          <a:solidFill>
                            <a:schemeClr val="bg1"/>
                          </a:solidFill>
                        </a:rPr>
                        <a:t>naam</a:t>
                      </a:r>
                      <a:endParaRPr lang="nl-N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Toets</a:t>
                      </a:r>
                      <a:r>
                        <a:rPr lang="nl-BE" sz="2400" b="0" baseline="0" dirty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nl-NL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"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400" dirty="0"/>
                        <a:t>"</a:t>
                      </a:r>
                      <a:endParaRPr lang="nl-NL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Pijltoets naar links</a:t>
                      </a:r>
                      <a:endParaRPr lang="nl-NL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"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en-US" sz="2400" dirty="0"/>
                        <a:t>"</a:t>
                      </a:r>
                      <a:endParaRPr lang="nl-NL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Pijltoets naar onder</a:t>
                      </a:r>
                      <a:endParaRPr lang="nl-NL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"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down</a:t>
                      </a:r>
                      <a:r>
                        <a:rPr lang="en-US" sz="2400" dirty="0"/>
                        <a:t>"</a:t>
                      </a:r>
                      <a:endParaRPr lang="nl-NL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144" y="2204362"/>
            <a:ext cx="1512168" cy="104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lkvormige toelichting 18"/>
          <p:cNvSpPr/>
          <p:nvPr/>
        </p:nvSpPr>
        <p:spPr>
          <a:xfrm>
            <a:off x="3287336" y="2149598"/>
            <a:ext cx="5437112" cy="1152128"/>
          </a:xfrm>
          <a:prstGeom prst="cloudCallout">
            <a:avLst>
              <a:gd name="adj1" fmla="val 37184"/>
              <a:gd name="adj2" fmla="val -6909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chemeClr val="tx1"/>
                </a:solidFill>
              </a:rPr>
              <a:t>Welke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toets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2800" dirty="0">
                <a:solidFill>
                  <a:schemeClr val="tx1"/>
                </a:solidFill>
              </a:rPr>
              <a:t> 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Besturen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via het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toetsenbord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575556" y="1556792"/>
            <a:ext cx="7992888" cy="4752528"/>
          </a:xfrm>
        </p:spPr>
        <p:txBody>
          <a:bodyPr>
            <a:normAutofit/>
          </a:bodyPr>
          <a:lstStyle/>
          <a:p>
            <a:pPr indent="-342900">
              <a:buNone/>
            </a:pPr>
            <a:r>
              <a:rPr lang="nl-BE" sz="2400" dirty="0">
                <a:latin typeface="Consolas" pitchFamily="49" charset="0"/>
                <a:cs typeface="Consolas" pitchFamily="49" charset="0"/>
              </a:rPr>
              <a:t>static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isKeyDown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java.lang.String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400" dirty="0" err="1">
                <a:latin typeface="Consolas" pitchFamily="49" charset="0"/>
                <a:cs typeface="Consolas" pitchFamily="49" charset="0"/>
              </a:rPr>
              <a:t>key</a:t>
            </a:r>
            <a:r>
              <a:rPr lang="nl-BE" sz="24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nl-BE" sz="2000" dirty="0"/>
              <a:t>     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3200" dirty="0"/>
              <a:t>         </a:t>
            </a:r>
            <a:r>
              <a:rPr lang="nl-BE" sz="2800" dirty="0"/>
              <a:t>returntype              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800" i="1" dirty="0"/>
              <a:t>Wat doet deze methode?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Retourneert </a:t>
            </a:r>
            <a:r>
              <a:rPr lang="nl-BE" sz="2800" dirty="0" err="1"/>
              <a:t>true</a:t>
            </a:r>
            <a:r>
              <a:rPr lang="nl-BE" sz="2800" dirty="0"/>
              <a:t>/</a:t>
            </a:r>
            <a:r>
              <a:rPr lang="nl-BE" sz="2800" dirty="0" err="1"/>
              <a:t>false</a:t>
            </a:r>
            <a:endParaRPr lang="nl-BE" sz="2800" dirty="0"/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Controleert of een bepaalde toets is ingedrukt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6948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39</a:t>
            </a:fld>
            <a:endParaRPr lang="nl-NL" sz="1400"/>
          </a:p>
        </p:txBody>
      </p:sp>
      <p:cxnSp>
        <p:nvCxnSpPr>
          <p:cNvPr id="5" name="Straight Arrow Connector 10"/>
          <p:cNvCxnSpPr/>
          <p:nvPr/>
        </p:nvCxnSpPr>
        <p:spPr>
          <a:xfrm flipV="1">
            <a:off x="2198500" y="1988840"/>
            <a:ext cx="0" cy="432048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10"/>
          <p:cNvCxnSpPr/>
          <p:nvPr/>
        </p:nvCxnSpPr>
        <p:spPr>
          <a:xfrm flipV="1">
            <a:off x="5652120" y="1988840"/>
            <a:ext cx="2232248" cy="2448272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636"/>
            <a:ext cx="9144000" cy="88008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3.1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Willekeurig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gedrag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implementeren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683568" y="1340768"/>
            <a:ext cx="7620000" cy="48006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nl-BE" sz="2800" dirty="0"/>
              <a:t>Beperkingen bij de eerste versie van de krab:</a:t>
            </a:r>
          </a:p>
          <a:p>
            <a:pPr marL="446088" indent="-331788">
              <a:spcBef>
                <a:spcPts val="1200"/>
              </a:spcBef>
            </a:pPr>
            <a:r>
              <a:rPr lang="nl-BE" sz="2800" dirty="0"/>
              <a:t>Elke krab beweegt identiek</a:t>
            </a:r>
          </a:p>
          <a:p>
            <a:pPr marL="446088" indent="-331788">
              <a:spcBef>
                <a:spcPts val="1200"/>
              </a:spcBef>
            </a:pPr>
            <a:r>
              <a:rPr lang="nl-BE" sz="2800" dirty="0"/>
              <a:t>De beweging is heel voorspelbaar</a:t>
            </a:r>
          </a:p>
          <a:p>
            <a:pPr>
              <a:spcBef>
                <a:spcPts val="1800"/>
              </a:spcBef>
              <a:buNone/>
            </a:pPr>
            <a:r>
              <a:rPr lang="nl-BE" sz="2800" dirty="0"/>
              <a:t>Enkel de beginpositie van elke krab is verschillend</a:t>
            </a:r>
          </a:p>
          <a:p>
            <a:endParaRPr lang="nl-BE" dirty="0"/>
          </a:p>
          <a:p>
            <a:endParaRPr lang="nl-BE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</a:t>
            </a:fld>
            <a:endParaRPr lang="nl-NL" sz="1400"/>
          </a:p>
        </p:txBody>
      </p:sp>
      <p:sp>
        <p:nvSpPr>
          <p:cNvPr id="3" name="Rechthoek 2"/>
          <p:cNvSpPr/>
          <p:nvPr/>
        </p:nvSpPr>
        <p:spPr>
          <a:xfrm>
            <a:off x="2951820" y="4077072"/>
            <a:ext cx="3240360" cy="8640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Willekeurig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gedrag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Besturen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via het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toetsenbord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34748"/>
            <a:ext cx="7632848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BE" sz="2800" dirty="0"/>
              <a:t>Gewenst gedrag: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71692" y="6472723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40</a:t>
            </a:fld>
            <a:endParaRPr lang="nl-NL" sz="140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91640" y="2204864"/>
            <a:ext cx="6624736" cy="109260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600" i="1" dirty="0" err="1">
                <a:latin typeface="Comic Sans MS" pitchFamily="66" charset="0"/>
              </a:rPr>
              <a:t>Als</a:t>
            </a:r>
            <a:r>
              <a:rPr lang="en-US" sz="2600" i="1" dirty="0">
                <a:latin typeface="Comic Sans MS" pitchFamily="66" charset="0"/>
              </a:rPr>
              <a:t> de </a:t>
            </a:r>
            <a:r>
              <a:rPr lang="en-US" sz="2600" i="1" dirty="0" err="1">
                <a:latin typeface="Comic Sans MS" pitchFamily="66" charset="0"/>
              </a:rPr>
              <a:t>pijltoets</a:t>
            </a:r>
            <a:r>
              <a:rPr lang="en-US" sz="2600" i="1" dirty="0">
                <a:latin typeface="Comic Sans MS" pitchFamily="66" charset="0"/>
              </a:rPr>
              <a:t> “links” is </a:t>
            </a:r>
            <a:r>
              <a:rPr lang="en-US" sz="2600" i="1" dirty="0" err="1">
                <a:latin typeface="Comic Sans MS" pitchFamily="66" charset="0"/>
              </a:rPr>
              <a:t>ingedrukt</a:t>
            </a:r>
            <a:endParaRPr lang="en-US" sz="2600" i="1" dirty="0">
              <a:latin typeface="Comic Sans MS" pitchFamily="66" charset="0"/>
            </a:endParaRPr>
          </a:p>
          <a:p>
            <a:pPr algn="l">
              <a:spcBef>
                <a:spcPct val="50000"/>
              </a:spcBef>
            </a:pPr>
            <a:r>
              <a:rPr lang="en-US" sz="2600" i="1" dirty="0">
                <a:latin typeface="Comic Sans MS" pitchFamily="66" charset="0"/>
              </a:rPr>
              <a:t>     doe </a:t>
            </a:r>
            <a:r>
              <a:rPr lang="en-US" sz="2600" i="1" dirty="0" err="1">
                <a:latin typeface="Comic Sans MS" pitchFamily="66" charset="0"/>
              </a:rPr>
              <a:t>iets</a:t>
            </a:r>
            <a:endParaRPr lang="en-US" sz="2600" i="1" dirty="0">
              <a:latin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115616" y="3781544"/>
            <a:ext cx="6624736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Greenfoot.isKeyDown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left</a:t>
            </a:r>
            <a:r>
              <a:rPr lang="en-US" sz="2400" dirty="0"/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//doe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iets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Wolkvormige toelichting 10"/>
          <p:cNvSpPr/>
          <p:nvPr/>
        </p:nvSpPr>
        <p:spPr>
          <a:xfrm>
            <a:off x="2483768" y="5229200"/>
            <a:ext cx="5400600" cy="1512168"/>
          </a:xfrm>
          <a:prstGeom prst="cloudCallout">
            <a:avLst>
              <a:gd name="adj1" fmla="val -13039"/>
              <a:gd name="adj2" fmla="val -113028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600" dirty="0" err="1">
                <a:solidFill>
                  <a:schemeClr val="tx1"/>
                </a:solidFill>
              </a:rPr>
              <a:t>statische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methode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uit</a:t>
            </a:r>
            <a:r>
              <a:rPr lang="en-US" sz="2600" dirty="0">
                <a:solidFill>
                  <a:schemeClr val="tx1"/>
                </a:solidFill>
              </a:rPr>
              <a:t> de </a:t>
            </a:r>
            <a:r>
              <a:rPr lang="en-US" sz="2600" dirty="0" err="1">
                <a:solidFill>
                  <a:schemeClr val="tx1"/>
                </a:solidFill>
              </a:rPr>
              <a:t>klasse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Greenfoot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6738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Besturen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via het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toetsenbord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16712"/>
            <a:ext cx="7992888" cy="4464496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800" dirty="0"/>
              <a:t>Pas de code van de </a:t>
            </a:r>
            <a:r>
              <a:rPr lang="en-US" sz="2800" dirty="0" err="1"/>
              <a:t>krab</a:t>
            </a:r>
            <a:r>
              <a:rPr lang="en-US" sz="2800" dirty="0"/>
              <a:t> </a:t>
            </a:r>
            <a:r>
              <a:rPr lang="en-US" sz="2800" dirty="0" err="1"/>
              <a:t>verder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: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en-US" sz="2600" dirty="0" err="1"/>
              <a:t>Verwijder</a:t>
            </a:r>
            <a:r>
              <a:rPr lang="en-US" sz="2600" dirty="0"/>
              <a:t> het </a:t>
            </a:r>
            <a:r>
              <a:rPr lang="en-US" sz="2600" dirty="0" err="1"/>
              <a:t>willekeurig</a:t>
            </a:r>
            <a:r>
              <a:rPr lang="en-US" sz="2600" dirty="0"/>
              <a:t>                                                        </a:t>
            </a:r>
            <a:r>
              <a:rPr lang="en-US" sz="2600" dirty="0" err="1"/>
              <a:t>gedrag</a:t>
            </a:r>
            <a:r>
              <a:rPr lang="en-US" sz="2600" dirty="0"/>
              <a:t> van de </a:t>
            </a:r>
            <a:r>
              <a:rPr lang="en-US" sz="2600" dirty="0" err="1"/>
              <a:t>krab</a:t>
            </a:r>
            <a:r>
              <a:rPr lang="en-US" sz="2600" dirty="0"/>
              <a:t> en                                                                       </a:t>
            </a:r>
            <a:r>
              <a:rPr lang="en-US" sz="2600" dirty="0" err="1"/>
              <a:t>zorg</a:t>
            </a:r>
            <a:r>
              <a:rPr lang="en-US" sz="2600" dirty="0"/>
              <a:t> </a:t>
            </a:r>
            <a:r>
              <a:rPr lang="en-US" sz="2600" dirty="0" err="1"/>
              <a:t>dat</a:t>
            </a:r>
            <a:r>
              <a:rPr lang="en-US" sz="2600" dirty="0"/>
              <a:t> de </a:t>
            </a:r>
            <a:r>
              <a:rPr lang="en-US" sz="2600" dirty="0" err="1"/>
              <a:t>krab</a:t>
            </a:r>
            <a:r>
              <a:rPr lang="en-US" sz="2600" dirty="0"/>
              <a:t> </a:t>
            </a:r>
            <a:r>
              <a:rPr lang="en-US" sz="2600" dirty="0" err="1"/>
              <a:t>niet</a:t>
            </a:r>
            <a:r>
              <a:rPr lang="en-US" sz="2600" dirty="0"/>
              <a:t>                                                          </a:t>
            </a:r>
            <a:r>
              <a:rPr lang="en-US" sz="2600" dirty="0" err="1"/>
              <a:t>meer</a:t>
            </a:r>
            <a:r>
              <a:rPr lang="en-US" sz="2600" dirty="0"/>
              <a:t> </a:t>
            </a:r>
            <a:r>
              <a:rPr lang="en-US" sz="2600" dirty="0" err="1"/>
              <a:t>omkeert</a:t>
            </a:r>
            <a:r>
              <a:rPr lang="en-US" sz="2600" dirty="0"/>
              <a:t> </a:t>
            </a:r>
            <a:r>
              <a:rPr lang="en-US" sz="2600" dirty="0" err="1"/>
              <a:t>aan</a:t>
            </a:r>
            <a:r>
              <a:rPr lang="en-US" sz="2600" dirty="0"/>
              <a:t> de                                                                  rand van de </a:t>
            </a:r>
            <a:r>
              <a:rPr lang="en-US" sz="2600" dirty="0" err="1"/>
              <a:t>wereld</a:t>
            </a:r>
            <a:endParaRPr lang="en-US" sz="2600" dirty="0"/>
          </a:p>
          <a:p>
            <a:pPr marL="446088" indent="-331788">
              <a:lnSpc>
                <a:spcPts val="4000"/>
              </a:lnSpc>
              <a:spcBef>
                <a:spcPts val="600"/>
              </a:spcBef>
            </a:pPr>
            <a:r>
              <a:rPr lang="en-US" sz="2600" dirty="0"/>
              <a:t>De </a:t>
            </a:r>
            <a:r>
              <a:rPr lang="en-US" sz="2600" dirty="0" err="1"/>
              <a:t>krab</a:t>
            </a:r>
            <a:r>
              <a:rPr lang="en-US" sz="2600" dirty="0"/>
              <a:t> </a:t>
            </a:r>
            <a:r>
              <a:rPr lang="en-US" sz="2600" dirty="0" err="1"/>
              <a:t>draait</a:t>
            </a:r>
            <a:r>
              <a:rPr lang="en-US" sz="2600" dirty="0"/>
              <a:t> </a:t>
            </a:r>
            <a:r>
              <a:rPr lang="en-US" sz="2600" dirty="0" err="1"/>
              <a:t>naar</a:t>
            </a:r>
            <a:r>
              <a:rPr lang="en-US" sz="2600" dirty="0"/>
              <a:t> links/</a:t>
            </a:r>
            <a:r>
              <a:rPr lang="en-US" sz="2600" dirty="0" err="1"/>
              <a:t>rechts</a:t>
            </a:r>
            <a:r>
              <a:rPr lang="en-US" sz="2600" dirty="0"/>
              <a:t> </a:t>
            </a:r>
            <a:r>
              <a:rPr lang="en-US" sz="2600" dirty="0" err="1"/>
              <a:t>als</a:t>
            </a:r>
            <a:r>
              <a:rPr lang="en-US" sz="2600" dirty="0"/>
              <a:t> je op de </a:t>
            </a:r>
            <a:r>
              <a:rPr lang="en-US" sz="2600" dirty="0" err="1"/>
              <a:t>pijltoets</a:t>
            </a:r>
            <a:r>
              <a:rPr lang="en-US" sz="2600" dirty="0"/>
              <a:t> “links”/“</a:t>
            </a:r>
            <a:r>
              <a:rPr lang="en-US" sz="2600" dirty="0" err="1"/>
              <a:t>rechts</a:t>
            </a:r>
            <a:r>
              <a:rPr lang="en-US" sz="2600" dirty="0"/>
              <a:t>” </a:t>
            </a:r>
            <a:r>
              <a:rPr lang="en-US" sz="2600" dirty="0" err="1"/>
              <a:t>drukt</a:t>
            </a:r>
            <a:r>
              <a:rPr lang="en-US" sz="2600" dirty="0"/>
              <a:t>.  </a:t>
            </a:r>
            <a:r>
              <a:rPr lang="en-US" sz="2600" dirty="0" err="1"/>
              <a:t>Voer</a:t>
            </a:r>
            <a:r>
              <a:rPr lang="en-US" sz="2600" dirty="0"/>
              <a:t> </a:t>
            </a:r>
            <a:r>
              <a:rPr lang="en-US" sz="2600" dirty="0" err="1"/>
              <a:t>deze</a:t>
            </a:r>
            <a:r>
              <a:rPr lang="en-US" sz="2600" dirty="0"/>
              <a:t> </a:t>
            </a:r>
            <a:r>
              <a:rPr lang="en-US" sz="2600" dirty="0" err="1"/>
              <a:t>actie</a:t>
            </a:r>
            <a:r>
              <a:rPr lang="en-US" sz="2600" dirty="0"/>
              <a:t> </a:t>
            </a:r>
            <a:r>
              <a:rPr lang="en-US" sz="2600" dirty="0" err="1"/>
              <a:t>uit</a:t>
            </a:r>
            <a:r>
              <a:rPr lang="en-US" sz="2600" dirty="0"/>
              <a:t> in </a:t>
            </a:r>
            <a:r>
              <a:rPr lang="en-US" sz="2600" dirty="0" err="1"/>
              <a:t>een</a:t>
            </a:r>
            <a:r>
              <a:rPr lang="en-US" sz="2600" dirty="0"/>
              <a:t> </a:t>
            </a:r>
            <a:r>
              <a:rPr lang="en-US" sz="2600" b="1" dirty="0" err="1">
                <a:solidFill>
                  <a:schemeClr val="accent4"/>
                </a:solidFill>
              </a:rPr>
              <a:t>nieuwe</a:t>
            </a:r>
            <a:r>
              <a:rPr lang="en-US" sz="2600" dirty="0"/>
              <a:t> </a:t>
            </a:r>
            <a:r>
              <a:rPr lang="en-US" sz="2600" dirty="0" err="1"/>
              <a:t>methode</a:t>
            </a:r>
            <a:r>
              <a:rPr lang="en-US" sz="2600" dirty="0"/>
              <a:t>:</a:t>
            </a:r>
            <a:r>
              <a:rPr lang="en-US" sz="2800" dirty="0"/>
              <a:t>  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checkKeypress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41</a:t>
            </a:fld>
            <a:endParaRPr lang="nl-NL" sz="140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004048" y="2060848"/>
            <a:ext cx="3672408" cy="214417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act() {  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checkKeypress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move(5);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lookForWorm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368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3.7  Het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spel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afsluiten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334635"/>
            <a:ext cx="7992888" cy="4752528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800" b="1" dirty="0" err="1"/>
              <a:t>Doel</a:t>
            </a:r>
            <a:r>
              <a:rPr lang="en-US" sz="2800" b="1" dirty="0"/>
              <a:t>: </a:t>
            </a:r>
            <a:r>
              <a:rPr lang="en-US" sz="2800" dirty="0"/>
              <a:t>het </a:t>
            </a:r>
            <a:r>
              <a:rPr lang="en-US" sz="2800" dirty="0" err="1"/>
              <a:t>spel</a:t>
            </a:r>
            <a:r>
              <a:rPr lang="en-US" sz="2800" dirty="0"/>
              <a:t> </a:t>
            </a:r>
            <a:r>
              <a:rPr lang="en-US" sz="2800" dirty="0" err="1"/>
              <a:t>stoppen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de </a:t>
            </a:r>
            <a:r>
              <a:rPr lang="en-US" sz="2800" dirty="0" err="1"/>
              <a:t>krab</a:t>
            </a:r>
            <a:r>
              <a:rPr lang="en-US" sz="2800" dirty="0"/>
              <a:t> </a:t>
            </a:r>
            <a:r>
              <a:rPr lang="en-US" sz="2800" dirty="0" err="1"/>
              <a:t>wordt</a:t>
            </a:r>
            <a:r>
              <a:rPr lang="en-US" sz="2800" dirty="0"/>
              <a:t> </a:t>
            </a:r>
            <a:r>
              <a:rPr lang="en-US" sz="2800" dirty="0" err="1"/>
              <a:t>opgegeten</a:t>
            </a:r>
            <a:endParaRPr lang="en-US" sz="2800" dirty="0"/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800" dirty="0"/>
              <a:t>Gebruik een methode uit de klasse </a:t>
            </a: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dirty="0"/>
              <a:t>: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79216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42</a:t>
            </a:fld>
            <a:endParaRPr lang="nl-NL" sz="140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1294" y="86211"/>
            <a:ext cx="1008112" cy="884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Tabel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90268"/>
              </p:ext>
            </p:extLst>
          </p:nvPr>
        </p:nvGraphicFramePr>
        <p:xfrm>
          <a:off x="1763688" y="2850172"/>
          <a:ext cx="5665812" cy="339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178">
                <a:tc>
                  <a:txBody>
                    <a:bodyPr/>
                    <a:lstStyle/>
                    <a:p>
                      <a:r>
                        <a:rPr lang="nl-BE" sz="2800" dirty="0" err="1"/>
                        <a:t>Greenfoot</a:t>
                      </a:r>
                      <a:endParaRPr lang="nl-BE" sz="2800" dirty="0"/>
                    </a:p>
                  </a:txBody>
                  <a:tcPr marL="381589" marR="381589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828">
                <a:tc>
                  <a:txBody>
                    <a:bodyPr/>
                    <a:lstStyle/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</a:t>
                      </a:r>
                      <a:r>
                        <a:rPr lang="en-US" sz="2400" u="sng" dirty="0" err="1"/>
                        <a:t>getRandomNumber</a:t>
                      </a:r>
                      <a:r>
                        <a:rPr lang="en-US" sz="2400" dirty="0"/>
                        <a:t>(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limit) 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boolean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u="sng" dirty="0" err="1"/>
                        <a:t>isKeyDown</a:t>
                      </a:r>
                      <a:r>
                        <a:rPr lang="en-US" sz="2400" dirty="0"/>
                        <a:t>(String </a:t>
                      </a:r>
                      <a:r>
                        <a:rPr lang="en-US" sz="2400" dirty="0" err="1"/>
                        <a:t>keyName</a:t>
                      </a:r>
                      <a:r>
                        <a:rPr lang="en-US" sz="2400" dirty="0"/>
                        <a:t>) 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 err="1"/>
                        <a:t>playSound</a:t>
                      </a:r>
                      <a:r>
                        <a:rPr lang="en-US" sz="2400" dirty="0"/>
                        <a:t>(String </a:t>
                      </a:r>
                      <a:r>
                        <a:rPr lang="en-US" sz="2400" dirty="0" err="1"/>
                        <a:t>soundFile</a:t>
                      </a:r>
                      <a:r>
                        <a:rPr lang="en-US" sz="2400" dirty="0"/>
                        <a:t>) 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/>
                        <a:t>start</a:t>
                      </a:r>
                      <a:r>
                        <a:rPr lang="en-US" sz="2400" dirty="0"/>
                        <a:t>() 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/>
                        <a:t>stop</a:t>
                      </a:r>
                      <a:r>
                        <a:rPr lang="en-US" sz="2400" dirty="0"/>
                        <a:t>()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…</a:t>
                      </a:r>
                      <a:endParaRPr lang="nl-BE" sz="2400" dirty="0"/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Afgeronde rechthoek 6"/>
          <p:cNvSpPr/>
          <p:nvPr/>
        </p:nvSpPr>
        <p:spPr>
          <a:xfrm>
            <a:off x="1907704" y="5301208"/>
            <a:ext cx="2088232" cy="459431"/>
          </a:xfrm>
          <a:prstGeom prst="roundRect">
            <a:avLst>
              <a:gd name="adj" fmla="val 33606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368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   Het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spel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afsluiten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393000"/>
            <a:ext cx="7920880" cy="4752528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3200" dirty="0"/>
              <a:t>           	</a:t>
            </a:r>
            <a:r>
              <a:rPr lang="nl-BE" sz="2800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nl-BE" sz="2800" dirty="0">
                <a:latin typeface="Consolas" pitchFamily="49" charset="0"/>
                <a:cs typeface="Consolas" pitchFamily="49" charset="0"/>
              </a:rPr>
              <a:t> void stop()</a:t>
            </a:r>
            <a:endParaRPr lang="nl-BE" sz="1600" dirty="0"/>
          </a:p>
          <a:p>
            <a:pPr>
              <a:lnSpc>
                <a:spcPts val="4000"/>
              </a:lnSpc>
              <a:spcBef>
                <a:spcPts val="3000"/>
              </a:spcBef>
              <a:buNone/>
            </a:pPr>
            <a:r>
              <a:rPr lang="nl-BE" sz="2800" dirty="0"/>
              <a:t>         	geen returntype        geen parameters</a:t>
            </a:r>
          </a:p>
          <a:p>
            <a:pPr>
              <a:lnSpc>
                <a:spcPts val="4000"/>
              </a:lnSpc>
              <a:spcBef>
                <a:spcPts val="3000"/>
              </a:spcBef>
              <a:buNone/>
            </a:pPr>
            <a:r>
              <a:rPr lang="nl-BE" sz="2800" i="1" dirty="0"/>
              <a:t>Wat doet deze methode?</a:t>
            </a:r>
          </a:p>
          <a:p>
            <a:pPr marL="1143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nl-BE" sz="2800" dirty="0"/>
              <a:t>Stopt de uitvoering van het spel</a:t>
            </a:r>
          </a:p>
          <a:p>
            <a:pPr>
              <a:lnSpc>
                <a:spcPts val="4000"/>
              </a:lnSpc>
              <a:spcBef>
                <a:spcPts val="3000"/>
              </a:spcBef>
              <a:buNone/>
            </a:pPr>
            <a:r>
              <a:rPr lang="nl-BE" sz="2800" i="1" dirty="0"/>
              <a:t>Aanroep van de methode:</a:t>
            </a:r>
          </a:p>
          <a:p>
            <a:pPr marL="114300" indent="0">
              <a:buNone/>
            </a:pPr>
            <a:endParaRPr lang="nl-BE" sz="32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66295" y="6459761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43</a:t>
            </a:fld>
            <a:endParaRPr lang="nl-NL" sz="140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58992"/>
            <a:ext cx="936104" cy="82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187624" y="5373216"/>
            <a:ext cx="370892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</a:rPr>
              <a:t>Greenfoot.stop</a:t>
            </a:r>
            <a:r>
              <a:rPr lang="en-US" sz="2400" b="1" dirty="0">
                <a:latin typeface="Courier New" pitchFamily="49" charset="0"/>
              </a:rPr>
              <a:t>();</a:t>
            </a:r>
          </a:p>
        </p:txBody>
      </p:sp>
      <p:cxnSp>
        <p:nvCxnSpPr>
          <p:cNvPr id="15" name="Straight Arrow Connector 10"/>
          <p:cNvCxnSpPr/>
          <p:nvPr/>
        </p:nvCxnSpPr>
        <p:spPr>
          <a:xfrm flipV="1">
            <a:off x="4002692" y="1844824"/>
            <a:ext cx="0" cy="57606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0"/>
          <p:cNvCxnSpPr/>
          <p:nvPr/>
        </p:nvCxnSpPr>
        <p:spPr>
          <a:xfrm flipV="1">
            <a:off x="5580112" y="1844824"/>
            <a:ext cx="0" cy="576064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368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  Het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spel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afsluiten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503548" y="1301560"/>
            <a:ext cx="7488832" cy="3528392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600" dirty="0" err="1"/>
              <a:t>Wanneer</a:t>
            </a:r>
            <a:r>
              <a:rPr lang="en-US" sz="2600" dirty="0"/>
              <a:t>, </a:t>
            </a:r>
            <a:r>
              <a:rPr lang="en-US" sz="2600" dirty="0" err="1"/>
              <a:t>waar</a:t>
            </a:r>
            <a:r>
              <a:rPr lang="en-US" sz="2600" dirty="0"/>
              <a:t> </a:t>
            </a:r>
            <a:r>
              <a:rPr lang="en-US" sz="2600" dirty="0" err="1"/>
              <a:t>deze</a:t>
            </a:r>
            <a:r>
              <a:rPr lang="en-US" sz="2600" dirty="0"/>
              <a:t> </a:t>
            </a:r>
            <a:r>
              <a:rPr lang="en-US" sz="2600" dirty="0" err="1"/>
              <a:t>methode</a:t>
            </a:r>
            <a:r>
              <a:rPr lang="en-US" sz="2600" dirty="0"/>
              <a:t> </a:t>
            </a:r>
            <a:r>
              <a:rPr lang="en-US" sz="2600" dirty="0" err="1"/>
              <a:t>aanroepen</a:t>
            </a:r>
            <a:r>
              <a:rPr lang="en-US" sz="2600" dirty="0"/>
              <a:t>?</a:t>
            </a:r>
          </a:p>
          <a:p>
            <a:pPr marL="446088" indent="-331788">
              <a:lnSpc>
                <a:spcPts val="4000"/>
              </a:lnSpc>
              <a:spcBef>
                <a:spcPts val="600"/>
              </a:spcBef>
            </a:pPr>
            <a:r>
              <a:rPr lang="nl-BE" sz="2600" dirty="0"/>
              <a:t>Als de krab wordt opgegeten</a:t>
            </a:r>
          </a:p>
          <a:p>
            <a:pPr marL="114300" indent="0">
              <a:lnSpc>
                <a:spcPts val="4000"/>
              </a:lnSpc>
              <a:spcBef>
                <a:spcPts val="2400"/>
              </a:spcBef>
              <a:buNone/>
            </a:pPr>
            <a:r>
              <a:rPr lang="nl-BE" sz="2600" dirty="0"/>
              <a:t>Gedrag van de kreeft aanpassen: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endParaRPr lang="nl-BE" sz="28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44</a:t>
            </a:fld>
            <a:endParaRPr lang="nl-NL" sz="1400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511660" y="3397860"/>
            <a:ext cx="6120680" cy="31290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lookForCrab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if (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isTouching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Crab.class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) 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removeTouching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Crab.class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lnSpc>
                <a:spcPts val="3200"/>
              </a:lnSpc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Greenfoot.stop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   }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4059" y="117816"/>
            <a:ext cx="936104" cy="82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518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3.8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Geluid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136904" cy="4752528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800" b="1" dirty="0" err="1"/>
              <a:t>Doel</a:t>
            </a:r>
            <a:r>
              <a:rPr lang="en-US" sz="2800" b="1" dirty="0"/>
              <a:t>: </a:t>
            </a:r>
            <a:r>
              <a:rPr lang="en-US" sz="2800" dirty="0" err="1"/>
              <a:t>animatie</a:t>
            </a:r>
            <a:r>
              <a:rPr lang="en-US" sz="2800" dirty="0"/>
              <a:t> </a:t>
            </a:r>
            <a:r>
              <a:rPr lang="en-US" sz="2800" dirty="0" err="1"/>
              <a:t>toevoegen</a:t>
            </a:r>
            <a:r>
              <a:rPr lang="en-US" sz="2800" dirty="0"/>
              <a:t> met </a:t>
            </a:r>
            <a:r>
              <a:rPr lang="en-US" sz="2800" dirty="0" err="1"/>
              <a:t>geluiden</a:t>
            </a:r>
            <a:endParaRPr lang="en-US" sz="2800" dirty="0"/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800" dirty="0"/>
              <a:t>Gebruik een methode uit de klasse </a:t>
            </a: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dirty="0"/>
              <a:t>: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5986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45</a:t>
            </a:fld>
            <a:endParaRPr lang="nl-NL" sz="140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116704"/>
            <a:ext cx="73827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910089"/>
              </p:ext>
            </p:extLst>
          </p:nvPr>
        </p:nvGraphicFramePr>
        <p:xfrm>
          <a:off x="1739094" y="3008229"/>
          <a:ext cx="5665812" cy="358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178">
                <a:tc>
                  <a:txBody>
                    <a:bodyPr/>
                    <a:lstStyle/>
                    <a:p>
                      <a:r>
                        <a:rPr lang="nl-BE" sz="2800" dirty="0" err="1"/>
                        <a:t>Greenfoot</a:t>
                      </a:r>
                      <a:endParaRPr lang="nl-BE" sz="2800" dirty="0"/>
                    </a:p>
                  </a:txBody>
                  <a:tcPr marL="381589" marR="381589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828">
                <a:tc>
                  <a:txBody>
                    <a:bodyPr/>
                    <a:lstStyle/>
                    <a:p>
                      <a:pPr>
                        <a:lnSpc>
                          <a:spcPts val="40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</a:t>
                      </a:r>
                      <a:r>
                        <a:rPr lang="en-US" sz="2400" u="sng" dirty="0" err="1"/>
                        <a:t>getRandomNumber</a:t>
                      </a:r>
                      <a:r>
                        <a:rPr lang="en-US" sz="2400" dirty="0"/>
                        <a:t>(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limit) </a:t>
                      </a:r>
                    </a:p>
                    <a:p>
                      <a:pPr>
                        <a:lnSpc>
                          <a:spcPts val="40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boolean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u="sng" dirty="0" err="1"/>
                        <a:t>isKeyDown</a:t>
                      </a:r>
                      <a:r>
                        <a:rPr lang="en-US" sz="2400" dirty="0"/>
                        <a:t>(String </a:t>
                      </a:r>
                      <a:r>
                        <a:rPr lang="en-US" sz="2400" dirty="0" err="1"/>
                        <a:t>keyName</a:t>
                      </a:r>
                      <a:r>
                        <a:rPr lang="en-US" sz="2400" dirty="0"/>
                        <a:t>) </a:t>
                      </a:r>
                    </a:p>
                    <a:p>
                      <a:pPr>
                        <a:lnSpc>
                          <a:spcPts val="40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 err="1"/>
                        <a:t>playSound</a:t>
                      </a:r>
                      <a:r>
                        <a:rPr lang="en-US" sz="2400" dirty="0"/>
                        <a:t>(String </a:t>
                      </a:r>
                      <a:r>
                        <a:rPr lang="en-US" sz="2400" dirty="0" err="1"/>
                        <a:t>soundFile</a:t>
                      </a:r>
                      <a:r>
                        <a:rPr lang="en-US" sz="2400" dirty="0"/>
                        <a:t>) </a:t>
                      </a:r>
                    </a:p>
                    <a:p>
                      <a:pPr>
                        <a:lnSpc>
                          <a:spcPts val="40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/>
                        <a:t>start</a:t>
                      </a:r>
                      <a:r>
                        <a:rPr lang="en-US" sz="2400" dirty="0"/>
                        <a:t>() </a:t>
                      </a:r>
                    </a:p>
                    <a:p>
                      <a:pPr>
                        <a:lnSpc>
                          <a:spcPts val="40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/>
                        <a:t>stop</a:t>
                      </a:r>
                      <a:r>
                        <a:rPr lang="en-US" sz="2400" dirty="0"/>
                        <a:t>()</a:t>
                      </a:r>
                    </a:p>
                    <a:p>
                      <a:pPr>
                        <a:lnSpc>
                          <a:spcPts val="37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…</a:t>
                      </a:r>
                      <a:endParaRPr lang="nl-BE" sz="2400" dirty="0"/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Afgeronde rechthoek 7"/>
          <p:cNvSpPr/>
          <p:nvPr/>
        </p:nvSpPr>
        <p:spPr>
          <a:xfrm>
            <a:off x="1983069" y="4653136"/>
            <a:ext cx="4666930" cy="45943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518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Geluid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59532" y="1412776"/>
            <a:ext cx="8136904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BE" sz="3200" dirty="0"/>
              <a:t>  </a:t>
            </a:r>
            <a:r>
              <a:rPr lang="nl-BE" sz="2600" dirty="0">
                <a:latin typeface="Consolas" pitchFamily="49" charset="0"/>
                <a:cs typeface="Consolas" pitchFamily="49" charset="0"/>
              </a:rPr>
              <a:t>static void </a:t>
            </a:r>
            <a:r>
              <a:rPr lang="nl-BE" sz="2600" dirty="0" err="1">
                <a:latin typeface="Consolas" pitchFamily="49" charset="0"/>
                <a:cs typeface="Consolas" pitchFamily="49" charset="0"/>
              </a:rPr>
              <a:t>playSound</a:t>
            </a:r>
            <a:r>
              <a:rPr lang="nl-BE" sz="2600" dirty="0">
                <a:latin typeface="Consolas" pitchFamily="49" charset="0"/>
                <a:cs typeface="Consolas" pitchFamily="49" charset="0"/>
              </a:rPr>
              <a:t>(</a:t>
            </a:r>
            <a:r>
              <a:rPr lang="nl-BE" sz="2600" dirty="0" err="1">
                <a:latin typeface="Consolas" pitchFamily="49" charset="0"/>
                <a:cs typeface="Consolas" pitchFamily="49" charset="0"/>
              </a:rPr>
              <a:t>String</a:t>
            </a:r>
            <a:r>
              <a:rPr lang="nl-BE" sz="2600" dirty="0">
                <a:latin typeface="Consolas" pitchFamily="49" charset="0"/>
                <a:cs typeface="Consolas" pitchFamily="49" charset="0"/>
              </a:rPr>
              <a:t> </a:t>
            </a:r>
            <a:r>
              <a:rPr lang="nl-BE" sz="2600" dirty="0" err="1">
                <a:latin typeface="Consolas" pitchFamily="49" charset="0"/>
                <a:cs typeface="Consolas" pitchFamily="49" charset="0"/>
              </a:rPr>
              <a:t>soundFile</a:t>
            </a:r>
            <a:r>
              <a:rPr lang="nl-BE" sz="2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nl-BE" sz="1800" dirty="0"/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800" i="1" dirty="0"/>
              <a:t>Betekenis van parameter:</a:t>
            </a:r>
          </a:p>
          <a:p>
            <a:pPr marL="444500" indent="-330200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De bestandsnaam van een “sound” </a:t>
            </a:r>
            <a:br>
              <a:rPr lang="nl-BE" sz="2800" dirty="0"/>
            </a:br>
            <a:r>
              <a:rPr lang="nl-BE" sz="2800" dirty="0"/>
              <a:t>vb.</a:t>
            </a:r>
            <a:r>
              <a:rPr lang="en-US" sz="2800" dirty="0"/>
              <a:t> “slurp.wav”, “au.wav”</a:t>
            </a:r>
          </a:p>
          <a:p>
            <a:pPr marL="444500" indent="-330200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Staan</a:t>
            </a:r>
            <a:r>
              <a:rPr lang="en-US" sz="2800" dirty="0"/>
              <a:t> in map “sounds” van het scenario</a:t>
            </a:r>
            <a:endParaRPr lang="nl-BE" sz="2800" dirty="0"/>
          </a:p>
          <a:p>
            <a:pPr>
              <a:buFont typeface="Wingdings" pitchFamily="2" charset="2"/>
              <a:buChar char="q"/>
            </a:pPr>
            <a:endParaRPr lang="nl-BE" sz="32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72701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46</a:t>
            </a:fld>
            <a:endParaRPr lang="nl-NL" sz="1400"/>
          </a:p>
        </p:txBody>
      </p:sp>
      <p:cxnSp>
        <p:nvCxnSpPr>
          <p:cNvPr id="6" name="Straight Arrow Connector 10"/>
          <p:cNvCxnSpPr/>
          <p:nvPr/>
        </p:nvCxnSpPr>
        <p:spPr>
          <a:xfrm flipV="1">
            <a:off x="4499992" y="1988840"/>
            <a:ext cx="1944216" cy="720080"/>
          </a:xfrm>
          <a:prstGeom prst="straightConnector1">
            <a:avLst/>
          </a:prstGeom>
          <a:ln w="317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114394"/>
            <a:ext cx="73827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941168"/>
            <a:ext cx="4804408" cy="1400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518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Geluid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42717"/>
            <a:ext cx="8136904" cy="4752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BE" sz="2600" dirty="0"/>
              <a:t>   </a:t>
            </a:r>
            <a:r>
              <a:rPr lang="nl-BE" sz="2600" dirty="0" err="1">
                <a:latin typeface="Consolas" pitchFamily="49" charset="0"/>
                <a:cs typeface="Consolas" pitchFamily="49" charset="0"/>
              </a:rPr>
              <a:t>static</a:t>
            </a:r>
            <a:r>
              <a:rPr lang="nl-BE" sz="2600" dirty="0">
                <a:latin typeface="Consolas" pitchFamily="49" charset="0"/>
                <a:cs typeface="Consolas" pitchFamily="49" charset="0"/>
              </a:rPr>
              <a:t> void </a:t>
            </a:r>
            <a:r>
              <a:rPr lang="nl-BE" sz="2600" dirty="0" err="1">
                <a:latin typeface="Consolas" pitchFamily="49" charset="0"/>
                <a:cs typeface="Consolas" pitchFamily="49" charset="0"/>
              </a:rPr>
              <a:t>playSound</a:t>
            </a:r>
            <a:r>
              <a:rPr lang="nl-BE" sz="2600" dirty="0">
                <a:latin typeface="Consolas" pitchFamily="49" charset="0"/>
                <a:cs typeface="Consolas" pitchFamily="49" charset="0"/>
              </a:rPr>
              <a:t>(String </a:t>
            </a:r>
            <a:r>
              <a:rPr lang="nl-BE" sz="2600" dirty="0" err="1">
                <a:latin typeface="Consolas" pitchFamily="49" charset="0"/>
                <a:cs typeface="Consolas" pitchFamily="49" charset="0"/>
              </a:rPr>
              <a:t>soundFile</a:t>
            </a:r>
            <a:r>
              <a:rPr lang="nl-BE" sz="2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nl-BE" sz="3200" dirty="0"/>
              <a:t>      </a:t>
            </a:r>
          </a:p>
          <a:p>
            <a:pPr>
              <a:buNone/>
            </a:pPr>
            <a:r>
              <a:rPr lang="nl-BE" sz="2800" i="1" dirty="0"/>
              <a:t>Wat doet deze methode?</a:t>
            </a:r>
          </a:p>
          <a:p>
            <a:pPr marL="1143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nl-BE" sz="2800" dirty="0"/>
              <a:t>Speelt het geluidsbestand af</a:t>
            </a:r>
          </a:p>
          <a:p>
            <a:pPr>
              <a:lnSpc>
                <a:spcPts val="4000"/>
              </a:lnSpc>
              <a:spcBef>
                <a:spcPts val="3000"/>
              </a:spcBef>
              <a:buNone/>
            </a:pPr>
            <a:r>
              <a:rPr lang="nl-BE" sz="2800" i="1" dirty="0"/>
              <a:t>Aanroep van de methode: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59761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47</a:t>
            </a:fld>
            <a:endParaRPr lang="nl-NL" sz="140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52594"/>
            <a:ext cx="73827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971600" y="4509120"/>
            <a:ext cx="633670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Greenfoot.playSound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("slurp.wav");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518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Geluid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881053" y="1368671"/>
            <a:ext cx="7704856" cy="4752528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800" b="1" dirty="0" err="1">
                <a:solidFill>
                  <a:schemeClr val="accent4"/>
                </a:solidFill>
              </a:rPr>
              <a:t>Welke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geluidsbestanden</a:t>
            </a:r>
            <a:r>
              <a:rPr lang="en-US" sz="2800" b="1" dirty="0">
                <a:solidFill>
                  <a:schemeClr val="accent4"/>
                </a:solidFill>
              </a:rPr>
              <a:t>?</a:t>
            </a:r>
            <a:endParaRPr lang="en-US" sz="2800" dirty="0">
              <a:solidFill>
                <a:schemeClr val="accent4"/>
              </a:solidFill>
            </a:endParaRPr>
          </a:p>
          <a:p>
            <a:pPr marL="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600" dirty="0"/>
              <a:t>Elk scenario beschikt over eigen “afbeeldingen”            en “geluiden”</a:t>
            </a:r>
          </a:p>
          <a:p>
            <a:pPr marL="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600" dirty="0"/>
              <a:t>Bekijk via de bestandsverkenner voor dit scenario de inhoud van de mappen: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</a:pPr>
            <a:r>
              <a:rPr lang="nl-BE" sz="2600" dirty="0"/>
              <a:t>images: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</a:pPr>
            <a:r>
              <a:rPr lang="nl-BE" sz="2600" dirty="0"/>
              <a:t>sounds: </a:t>
            </a:r>
            <a:r>
              <a:rPr lang="nl-BE" sz="2600" dirty="0" err="1"/>
              <a:t>fanfare.wav</a:t>
            </a:r>
            <a:r>
              <a:rPr lang="nl-BE" sz="2600" dirty="0"/>
              <a:t>, </a:t>
            </a:r>
            <a:r>
              <a:rPr lang="nl-BE" sz="2600" dirty="0" err="1"/>
              <a:t>slurp.wav</a:t>
            </a:r>
            <a:r>
              <a:rPr lang="nl-BE" sz="2600" dirty="0"/>
              <a:t>, </a:t>
            </a:r>
            <a:r>
              <a:rPr lang="nl-BE" sz="2600" dirty="0" err="1"/>
              <a:t>au.wav</a:t>
            </a:r>
            <a:endParaRPr lang="nl-BE" sz="26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48</a:t>
            </a:fld>
            <a:endParaRPr lang="nl-NL" sz="1400"/>
          </a:p>
        </p:txBody>
      </p:sp>
      <p:pic>
        <p:nvPicPr>
          <p:cNvPr id="18" name="Afbeelding 17" descr="crab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8440" y="4365104"/>
            <a:ext cx="1015873" cy="685714"/>
          </a:xfrm>
          <a:prstGeom prst="rect">
            <a:avLst/>
          </a:prstGeom>
        </p:spPr>
      </p:pic>
      <p:pic>
        <p:nvPicPr>
          <p:cNvPr id="19" name="Afbeelding 18" descr="cra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4584" y="4428596"/>
            <a:ext cx="1015873" cy="622222"/>
          </a:xfrm>
          <a:prstGeom prst="rect">
            <a:avLst/>
          </a:prstGeom>
        </p:spPr>
      </p:pic>
      <p:pic>
        <p:nvPicPr>
          <p:cNvPr id="20" name="Afbeelding 19" descr="lobs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80848" y="4397493"/>
            <a:ext cx="685714" cy="685714"/>
          </a:xfrm>
          <a:prstGeom prst="rect">
            <a:avLst/>
          </a:prstGeom>
        </p:spPr>
      </p:pic>
      <p:pic>
        <p:nvPicPr>
          <p:cNvPr id="21" name="Afbeelding 20" descr="worm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72736" y="4485561"/>
            <a:ext cx="576064" cy="508291"/>
          </a:xfrm>
          <a:prstGeom prst="rect">
            <a:avLst/>
          </a:prstGeom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116632"/>
            <a:ext cx="73827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518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Geluid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47564" y="1337634"/>
            <a:ext cx="7848872" cy="4752528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800" dirty="0"/>
              <a:t>Pas het scenario </a:t>
            </a:r>
            <a:r>
              <a:rPr lang="en-US" sz="2800" dirty="0" err="1"/>
              <a:t>aan</a:t>
            </a:r>
            <a:r>
              <a:rPr lang="en-US" sz="2800" dirty="0"/>
              <a:t>:</a:t>
            </a:r>
          </a:p>
          <a:p>
            <a:pPr marL="444500" indent="-330200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krab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worm </a:t>
            </a:r>
            <a:r>
              <a:rPr lang="en-US" sz="2800" dirty="0" err="1"/>
              <a:t>opeet</a:t>
            </a:r>
            <a:r>
              <a:rPr lang="en-US" sz="2800" dirty="0"/>
              <a:t> </a:t>
            </a:r>
            <a:r>
              <a:rPr lang="en-US" sz="2800" dirty="0" err="1"/>
              <a:t>wordt</a:t>
            </a:r>
            <a:r>
              <a:rPr lang="en-US" sz="2800" dirty="0"/>
              <a:t> het </a:t>
            </a:r>
            <a:r>
              <a:rPr lang="en-US" sz="2800" dirty="0" err="1"/>
              <a:t>geluid</a:t>
            </a:r>
            <a:r>
              <a:rPr lang="en-US" sz="2800" dirty="0"/>
              <a:t> “slurp.wav” </a:t>
            </a:r>
            <a:r>
              <a:rPr lang="en-US" sz="2800" dirty="0" err="1"/>
              <a:t>afgespeeld</a:t>
            </a:r>
            <a:r>
              <a:rPr lang="en-US" sz="2800" dirty="0"/>
              <a:t>.</a:t>
            </a:r>
            <a:endParaRPr lang="en-US" sz="2800" i="1" dirty="0"/>
          </a:p>
          <a:p>
            <a:pPr marL="444500" indent="-330200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krab</a:t>
            </a:r>
            <a:r>
              <a:rPr lang="en-US" sz="2800" dirty="0"/>
              <a:t> </a:t>
            </a:r>
            <a:r>
              <a:rPr lang="en-US" sz="2800" dirty="0" err="1"/>
              <a:t>wordt</a:t>
            </a:r>
            <a:r>
              <a:rPr lang="en-US" sz="2800" dirty="0"/>
              <a:t> </a:t>
            </a:r>
            <a:r>
              <a:rPr lang="en-US" sz="2800" dirty="0" err="1"/>
              <a:t>opgegeten</a:t>
            </a:r>
            <a:r>
              <a:rPr lang="en-US" sz="2800" dirty="0"/>
              <a:t> </a:t>
            </a:r>
            <a:r>
              <a:rPr lang="en-US" sz="2800" dirty="0" err="1"/>
              <a:t>wordt</a:t>
            </a:r>
            <a:r>
              <a:rPr lang="en-US" sz="2800" dirty="0"/>
              <a:t> het </a:t>
            </a:r>
            <a:r>
              <a:rPr lang="en-US" sz="2800" dirty="0" err="1"/>
              <a:t>geluid</a:t>
            </a:r>
            <a:r>
              <a:rPr lang="en-US" sz="2800" dirty="0"/>
              <a:t> “au.wav” </a:t>
            </a:r>
            <a:r>
              <a:rPr lang="en-US" sz="2800" dirty="0" err="1"/>
              <a:t>afgespeeld</a:t>
            </a:r>
            <a:r>
              <a:rPr lang="en-US" sz="2800" dirty="0"/>
              <a:t>.</a:t>
            </a:r>
            <a:endParaRPr lang="en-US" sz="2800" i="1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62614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49</a:t>
            </a:fld>
            <a:endParaRPr lang="nl-NL" sz="140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9200"/>
            <a:ext cx="73827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Willekeurig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gedrag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620000" cy="4800600"/>
          </a:xfrm>
        </p:spPr>
        <p:txBody>
          <a:bodyPr/>
          <a:lstStyle/>
          <a:p>
            <a:pPr>
              <a:buNone/>
            </a:pPr>
            <a:r>
              <a:rPr lang="en-US" sz="2800" b="1" dirty="0" err="1">
                <a:solidFill>
                  <a:schemeClr val="accent4"/>
                </a:solidFill>
              </a:rPr>
              <a:t>Gekend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willekeurig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gedrag</a:t>
            </a:r>
            <a:r>
              <a:rPr lang="en-US" sz="2800" b="1" dirty="0">
                <a:solidFill>
                  <a:schemeClr val="accent4"/>
                </a:solidFill>
              </a:rPr>
              <a:t>:</a:t>
            </a:r>
          </a:p>
          <a:p>
            <a:pPr marL="446088" indent="-331788">
              <a:spcBef>
                <a:spcPts val="1800"/>
              </a:spcBef>
            </a:pPr>
            <a:r>
              <a:rPr lang="en-US" sz="2800" dirty="0" err="1"/>
              <a:t>Werpen</a:t>
            </a:r>
            <a:r>
              <a:rPr lang="en-US" sz="2800" dirty="0"/>
              <a:t> met de </a:t>
            </a:r>
            <a:r>
              <a:rPr lang="en-US" sz="2800" dirty="0" err="1"/>
              <a:t>dobbelsteen</a:t>
            </a:r>
            <a:r>
              <a:rPr lang="en-US" sz="2800" dirty="0"/>
              <a:t>: 1, 2, 3, 4, 5 of 6</a:t>
            </a:r>
          </a:p>
          <a:p>
            <a:pPr marL="446088" indent="-331788">
              <a:spcBef>
                <a:spcPts val="1800"/>
              </a:spcBef>
            </a:pPr>
            <a:r>
              <a:rPr lang="en-US" sz="2800" dirty="0" err="1"/>
              <a:t>Werpen</a:t>
            </a:r>
            <a:r>
              <a:rPr lang="en-US" sz="2800" dirty="0"/>
              <a:t> met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muntstuk</a:t>
            </a:r>
            <a:r>
              <a:rPr lang="en-US" sz="2800" dirty="0"/>
              <a:t>: kop of </a:t>
            </a:r>
            <a:r>
              <a:rPr lang="en-US" sz="2800" dirty="0" err="1"/>
              <a:t>munt</a:t>
            </a:r>
            <a:endParaRPr lang="en-US" sz="2800" dirty="0"/>
          </a:p>
          <a:p>
            <a:pPr marL="446088" indent="-331788">
              <a:spcBef>
                <a:spcPts val="1800"/>
              </a:spcBef>
            </a:pPr>
            <a:r>
              <a:rPr lang="en-US" sz="2800" dirty="0" err="1"/>
              <a:t>Keuze</a:t>
            </a:r>
            <a:r>
              <a:rPr lang="en-US" sz="2800" dirty="0"/>
              <a:t> </a:t>
            </a:r>
            <a:r>
              <a:rPr lang="en-US" sz="2800" dirty="0" err="1"/>
              <a:t>maken</a:t>
            </a:r>
            <a:r>
              <a:rPr lang="en-US" sz="2800" dirty="0"/>
              <a:t> </a:t>
            </a:r>
            <a:r>
              <a:rPr lang="en-US" sz="2800" dirty="0" err="1"/>
              <a:t>uit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aantal</a:t>
            </a:r>
            <a:r>
              <a:rPr lang="en-US" sz="2800" dirty="0"/>
              <a:t> </a:t>
            </a:r>
            <a:r>
              <a:rPr lang="en-US" sz="2800" dirty="0" err="1"/>
              <a:t>situaties</a:t>
            </a:r>
            <a:endParaRPr lang="en-US" sz="2800" dirty="0"/>
          </a:p>
          <a:p>
            <a:pPr>
              <a:spcBef>
                <a:spcPts val="3600"/>
              </a:spcBef>
              <a:buNone/>
            </a:pPr>
            <a:r>
              <a:rPr lang="en-US" sz="2800" b="1" dirty="0" err="1">
                <a:solidFill>
                  <a:schemeClr val="accent4"/>
                </a:solidFill>
              </a:rPr>
              <a:t>Gemeenschappelijk</a:t>
            </a:r>
            <a:r>
              <a:rPr lang="en-US" sz="2800" b="1" dirty="0">
                <a:solidFill>
                  <a:schemeClr val="accent4"/>
                </a:solidFill>
              </a:rPr>
              <a:t> </a:t>
            </a:r>
            <a:r>
              <a:rPr lang="en-US" sz="2800" b="1" dirty="0" err="1">
                <a:solidFill>
                  <a:schemeClr val="accent4"/>
                </a:solidFill>
              </a:rPr>
              <a:t>idee</a:t>
            </a:r>
            <a:r>
              <a:rPr lang="en-US" sz="2800" b="1" dirty="0">
                <a:solidFill>
                  <a:schemeClr val="accent4"/>
                </a:solidFill>
              </a:rPr>
              <a:t>: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59761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5</a:t>
            </a:fld>
            <a:endParaRPr lang="nl-NL" sz="1400"/>
          </a:p>
        </p:txBody>
      </p:sp>
      <p:sp>
        <p:nvSpPr>
          <p:cNvPr id="10" name="Rechthoek 9"/>
          <p:cNvSpPr/>
          <p:nvPr/>
        </p:nvSpPr>
        <p:spPr>
          <a:xfrm>
            <a:off x="1907704" y="4733346"/>
            <a:ext cx="4320480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1 </a:t>
            </a:r>
            <a:r>
              <a:rPr lang="en-US" sz="2800" dirty="0" err="1">
                <a:solidFill>
                  <a:schemeClr val="tx1"/>
                </a:solidFill>
              </a:rPr>
              <a:t>keuze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err="1">
                <a:solidFill>
                  <a:schemeClr val="tx1"/>
                </a:solidFill>
              </a:rPr>
              <a:t>uit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eindige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lijst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503548" y="1224277"/>
            <a:ext cx="8136904" cy="475252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en-US" sz="2800" dirty="0"/>
              <a:t>Je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ook</a:t>
            </a:r>
            <a:r>
              <a:rPr lang="en-US" sz="2800" dirty="0"/>
              <a:t> </a:t>
            </a:r>
            <a:r>
              <a:rPr lang="en-US" sz="2800" dirty="0" err="1"/>
              <a:t>zelf</a:t>
            </a:r>
            <a:r>
              <a:rPr lang="en-US" sz="2800" dirty="0"/>
              <a:t> </a:t>
            </a:r>
            <a:r>
              <a:rPr lang="en-US" sz="2800" dirty="0" err="1"/>
              <a:t>geluid</a:t>
            </a:r>
            <a:r>
              <a:rPr lang="en-US" sz="2800" dirty="0"/>
              <a:t> </a:t>
            </a:r>
            <a:r>
              <a:rPr lang="en-US" sz="2800" dirty="0" err="1"/>
              <a:t>opnemen</a:t>
            </a:r>
            <a:r>
              <a:rPr lang="en-US" sz="2800" dirty="0"/>
              <a:t>:</a:t>
            </a:r>
          </a:p>
          <a:p>
            <a:pPr marL="444500" indent="-330200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Gebruik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geluidsopname-programma</a:t>
            </a:r>
            <a:r>
              <a:rPr lang="en-US" sz="2800" dirty="0"/>
              <a:t>,                               of </a:t>
            </a:r>
            <a:r>
              <a:rPr lang="en-US" sz="2800" dirty="0" err="1"/>
              <a:t>zoek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geluidsbestand</a:t>
            </a:r>
            <a:r>
              <a:rPr lang="en-US" sz="2800" dirty="0"/>
              <a:t>.</a:t>
            </a:r>
          </a:p>
          <a:p>
            <a:pPr marL="444500" indent="-330200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Bewaar</a:t>
            </a:r>
            <a:r>
              <a:rPr lang="en-US" sz="2800" dirty="0"/>
              <a:t> </a:t>
            </a:r>
            <a:r>
              <a:rPr lang="en-US" sz="2800" dirty="0" err="1"/>
              <a:t>dit</a:t>
            </a:r>
            <a:r>
              <a:rPr lang="en-US" sz="2800" dirty="0"/>
              <a:t> </a:t>
            </a:r>
            <a:r>
              <a:rPr lang="en-US" sz="2800" dirty="0" err="1"/>
              <a:t>bestand</a:t>
            </a:r>
            <a:r>
              <a:rPr lang="en-US" sz="2800" dirty="0"/>
              <a:t> in de </a:t>
            </a:r>
            <a:r>
              <a:rPr lang="en-US" sz="2800" dirty="0" err="1"/>
              <a:t>juiste</a:t>
            </a:r>
            <a:r>
              <a:rPr lang="en-US" sz="2800" dirty="0"/>
              <a:t> map.</a:t>
            </a:r>
          </a:p>
          <a:p>
            <a:pPr marL="444500" indent="-330200">
              <a:lnSpc>
                <a:spcPts val="4000"/>
              </a:lnSpc>
              <a:spcBef>
                <a:spcPts val="1200"/>
              </a:spcBef>
            </a:pPr>
            <a:r>
              <a:rPr lang="en-US" sz="2800" dirty="0" err="1"/>
              <a:t>Aanvaarde</a:t>
            </a:r>
            <a:r>
              <a:rPr lang="en-US" sz="2800" dirty="0"/>
              <a:t> </a:t>
            </a:r>
            <a:r>
              <a:rPr lang="en-US" sz="2800" dirty="0" err="1"/>
              <a:t>formaten</a:t>
            </a:r>
            <a:r>
              <a:rPr lang="en-US" sz="2800" dirty="0"/>
              <a:t>:</a:t>
            </a:r>
          </a:p>
          <a:p>
            <a:pPr marL="868363" lvl="1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800" i="1" dirty="0"/>
              <a:t>.wav</a:t>
            </a:r>
          </a:p>
          <a:p>
            <a:pPr marL="868363" lvl="1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800" i="1" dirty="0"/>
              <a:t>.</a:t>
            </a:r>
            <a:r>
              <a:rPr lang="en-US" sz="2800" i="1" dirty="0" err="1"/>
              <a:t>aiff</a:t>
            </a:r>
            <a:endParaRPr lang="en-US" sz="2800" i="1" dirty="0"/>
          </a:p>
          <a:p>
            <a:pPr marL="868363" lvl="1" indent="-457200">
              <a:lnSpc>
                <a:spcPts val="4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sz="2800" i="1" dirty="0"/>
              <a:t>.au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>
          <a:xfrm>
            <a:off x="7086600" y="646886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50</a:t>
            </a:fld>
            <a:endParaRPr lang="nl-NL" sz="14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0"/>
            <a:ext cx="9144000" cy="965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Geluid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toevoegen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7893"/>
          </a:xfrm>
        </p:spPr>
        <p:txBody>
          <a:bodyPr/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Concepten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: </a:t>
            </a:r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Greenfoot</a:t>
            </a:r>
            <a:r>
              <a:rPr lang="nl-BE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Package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>
          <a:xfrm>
            <a:off x="623359" y="1412776"/>
            <a:ext cx="7620000" cy="4800600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nl-BE" sz="2800" dirty="0"/>
              <a:t>Extra klasse </a:t>
            </a:r>
            <a:r>
              <a:rPr lang="nl-BE" sz="2800" b="1" dirty="0" err="1"/>
              <a:t>Greenfoot</a:t>
            </a:r>
            <a:r>
              <a:rPr lang="nl-BE" sz="2800" dirty="0"/>
              <a:t> in </a:t>
            </a: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b="1" dirty="0">
                <a:solidFill>
                  <a:schemeClr val="accent4"/>
                </a:solidFill>
              </a:rPr>
              <a:t> </a:t>
            </a:r>
            <a:r>
              <a:rPr lang="nl-BE" sz="2800" b="1" dirty="0" err="1">
                <a:solidFill>
                  <a:schemeClr val="accent4"/>
                </a:solidFill>
              </a:rPr>
              <a:t>package</a:t>
            </a:r>
            <a:endParaRPr lang="nl-BE" sz="2800" b="1" dirty="0">
              <a:solidFill>
                <a:schemeClr val="accent4"/>
              </a:solidFill>
            </a:endParaRPr>
          </a:p>
          <a:p>
            <a:pPr marL="446088" indent="-331788">
              <a:lnSpc>
                <a:spcPts val="4000"/>
              </a:lnSpc>
            </a:pPr>
            <a:r>
              <a:rPr lang="nl-BE" sz="2800" dirty="0"/>
              <a:t>Beschikt over </a:t>
            </a:r>
            <a:r>
              <a:rPr lang="nl-BE" sz="2800" b="1" dirty="0">
                <a:solidFill>
                  <a:schemeClr val="accent4"/>
                </a:solidFill>
              </a:rPr>
              <a:t>statische</a:t>
            </a:r>
            <a:r>
              <a:rPr lang="nl-BE" sz="2800" dirty="0"/>
              <a:t> methodes </a:t>
            </a:r>
            <a:br>
              <a:rPr lang="nl-BE" sz="2800" dirty="0"/>
            </a:br>
            <a:r>
              <a:rPr lang="nl-BE" sz="2800" dirty="0"/>
              <a:t>(zie  “</a:t>
            </a:r>
            <a:r>
              <a:rPr lang="nl-BE" sz="2800" dirty="0" err="1"/>
              <a:t>Greenfoot</a:t>
            </a:r>
            <a:r>
              <a:rPr lang="nl-BE" sz="2800" dirty="0"/>
              <a:t> Class </a:t>
            </a:r>
            <a:r>
              <a:rPr lang="nl-BE" sz="2800" dirty="0" err="1"/>
              <a:t>Documentation</a:t>
            </a:r>
            <a:r>
              <a:rPr lang="nl-BE" sz="2800" dirty="0"/>
              <a:t>”)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 err="1"/>
              <a:t>Methode-aanroep</a:t>
            </a:r>
            <a:r>
              <a:rPr lang="nl-BE" sz="2800" dirty="0"/>
              <a:t>:  </a:t>
            </a:r>
          </a:p>
          <a:p>
            <a:pPr marL="446088" indent="-331788">
              <a:lnSpc>
                <a:spcPts val="4000"/>
              </a:lnSpc>
              <a:buNone/>
            </a:pPr>
            <a:r>
              <a:rPr lang="nl-BE" sz="2800" i="1" dirty="0"/>
              <a:t>      		</a:t>
            </a:r>
            <a:r>
              <a:rPr lang="nl-BE" sz="2800" dirty="0" err="1">
                <a:latin typeface="Consolas" pitchFamily="49" charset="0"/>
                <a:cs typeface="Consolas" pitchFamily="49" charset="0"/>
              </a:rPr>
              <a:t>Greenfoot.</a:t>
            </a:r>
            <a:r>
              <a:rPr lang="nl-BE" sz="2800" i="1" dirty="0" err="1">
                <a:latin typeface="Consolas" pitchFamily="49" charset="0"/>
                <a:cs typeface="Consolas" pitchFamily="49" charset="0"/>
              </a:rPr>
              <a:t>methodenaam</a:t>
            </a:r>
            <a:r>
              <a:rPr lang="nl-BE" sz="2800" i="1" dirty="0">
                <a:latin typeface="Consolas" pitchFamily="49" charset="0"/>
                <a:cs typeface="Consolas" pitchFamily="49" charset="0"/>
              </a:rPr>
              <a:t>(…)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Waarde invullen voor elke parameter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Returnwaarde verwerken, tenzij </a:t>
            </a:r>
            <a:r>
              <a:rPr lang="nl-BE" sz="2800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nl-BE" sz="2800" dirty="0"/>
              <a:t>-type</a:t>
            </a:r>
          </a:p>
          <a:p>
            <a:pPr>
              <a:lnSpc>
                <a:spcPts val="4000"/>
              </a:lnSpc>
            </a:pPr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>
          <a:xfrm>
            <a:off x="7064280" y="6459761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51</a:t>
            </a:fld>
            <a:endParaRPr lang="nl-NL" sz="140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145276"/>
            <a:ext cx="843364" cy="75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08504" cy="89473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Concepten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: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Actor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7921625" cy="4038600"/>
          </a:xfrm>
        </p:spPr>
        <p:txBody>
          <a:bodyPr>
            <a:normAutofit/>
          </a:bodyPr>
          <a:lstStyle/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Maak een nieuwe subklasse en kies (eventueel) een afbeelding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Voeg zelf interactie toe door de “act”-methode aan te passen van 1 of meerdere actoren.</a:t>
            </a:r>
            <a:endParaRPr lang="en-US" sz="32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51104" y="6479216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52</a:t>
            </a:fld>
            <a:endParaRPr lang="nl-NL" sz="14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473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Concepten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: 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nieuwe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methode</a:t>
            </a:r>
            <a:endParaRPr lang="en-US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052736"/>
            <a:ext cx="8588491" cy="5184576"/>
          </a:xfrm>
        </p:spPr>
        <p:txBody>
          <a:bodyPr>
            <a:noAutofit/>
          </a:bodyPr>
          <a:lstStyle/>
          <a:p>
            <a:pPr marL="1143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800" dirty="0"/>
              <a:t>Methode definiëren </a:t>
            </a:r>
            <a:r>
              <a:rPr lang="nl-BE" sz="2800" dirty="0">
                <a:sym typeface="Wingdings" panose="05000000000000000000" pitchFamily="2" charset="2"/>
              </a:rPr>
              <a:t> later oproepen/gebruiken</a:t>
            </a:r>
            <a:endParaRPr lang="nl-BE" sz="2800" b="1" i="1" dirty="0">
              <a:solidFill>
                <a:srgbClr val="009900"/>
              </a:solidFill>
            </a:endParaRPr>
          </a:p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b="1" i="1" dirty="0">
                <a:solidFill>
                  <a:schemeClr val="accent4"/>
                </a:solidFill>
              </a:rPr>
              <a:t>Signatuur</a:t>
            </a:r>
            <a:r>
              <a:rPr lang="nl-BE" sz="2800" b="1" i="1" dirty="0">
                <a:solidFill>
                  <a:schemeClr val="tx2"/>
                </a:solidFill>
              </a:rPr>
              <a:t> </a:t>
            </a:r>
            <a:r>
              <a:rPr lang="nl-BE" sz="2800" dirty="0"/>
              <a:t>van de methode</a:t>
            </a:r>
            <a:r>
              <a:rPr lang="nl-BE" sz="2800" b="1" dirty="0"/>
              <a:t>:</a:t>
            </a:r>
            <a:r>
              <a:rPr lang="nl-BE" sz="2800" dirty="0"/>
              <a:t> </a:t>
            </a:r>
          </a:p>
          <a:p>
            <a:pPr marL="446088" indent="-331788">
              <a:lnSpc>
                <a:spcPts val="4000"/>
              </a:lnSpc>
              <a:spcBef>
                <a:spcPts val="600"/>
              </a:spcBef>
              <a:buNone/>
            </a:pPr>
            <a:r>
              <a:rPr lang="nl-BE" sz="2800" b="1" dirty="0"/>
              <a:t> 	public + returntype + methodenaam + parameters</a:t>
            </a:r>
          </a:p>
          <a:p>
            <a:pPr marL="446088" indent="-331788">
              <a:lnSpc>
                <a:spcPts val="4000"/>
              </a:lnSpc>
              <a:spcBef>
                <a:spcPts val="1200"/>
              </a:spcBef>
              <a:buNone/>
            </a:pPr>
            <a:r>
              <a:rPr lang="nl-BE" sz="2800" b="1" dirty="0"/>
              <a:t>	</a:t>
            </a:r>
            <a:r>
              <a:rPr lang="nl-BE" sz="2800" u="sng" dirty="0"/>
              <a:t>voorbeeld</a:t>
            </a:r>
            <a:r>
              <a:rPr lang="nl-BE" sz="2800" dirty="0"/>
              <a:t>:     </a:t>
            </a:r>
            <a:r>
              <a:rPr lang="nl-BE" sz="2600" dirty="0"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nl-BE" sz="2600" dirty="0" err="1">
                <a:latin typeface="Consolas" panose="020B0609020204030204" pitchFamily="49" charset="0"/>
                <a:cs typeface="Consolas" panose="020B0609020204030204" pitchFamily="49" charset="0"/>
              </a:rPr>
              <a:t>lookForWorm</a:t>
            </a:r>
            <a:r>
              <a:rPr lang="nl-BE" sz="26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446088" indent="-331788">
              <a:lnSpc>
                <a:spcPts val="4000"/>
              </a:lnSpc>
              <a:spcBef>
                <a:spcPts val="1800"/>
              </a:spcBef>
            </a:pPr>
            <a:r>
              <a:rPr lang="nl-BE" sz="2800" b="1" i="1" dirty="0">
                <a:solidFill>
                  <a:schemeClr val="accent4"/>
                </a:solidFill>
              </a:rPr>
              <a:t>Body</a:t>
            </a:r>
            <a:r>
              <a:rPr lang="nl-BE" sz="2800" b="1" i="1" dirty="0">
                <a:solidFill>
                  <a:schemeClr val="tx2"/>
                </a:solidFill>
              </a:rPr>
              <a:t> </a:t>
            </a:r>
            <a:r>
              <a:rPr lang="nl-BE" sz="2800" dirty="0"/>
              <a:t>van de methode</a:t>
            </a:r>
            <a:r>
              <a:rPr lang="nl-BE" sz="2800" b="1" dirty="0"/>
              <a:t>:</a:t>
            </a:r>
            <a:r>
              <a:rPr lang="nl-BE" sz="2800" dirty="0"/>
              <a:t>  sequentieel uitgevoerd</a:t>
            </a:r>
            <a:endParaRPr lang="nl-BE" sz="2800" b="1" i="1" dirty="0">
              <a:solidFill>
                <a:schemeClr val="tx2"/>
              </a:solidFill>
            </a:endParaRPr>
          </a:p>
          <a:p>
            <a:pPr marL="446088" indent="-331788">
              <a:lnSpc>
                <a:spcPts val="4000"/>
              </a:lnSpc>
              <a:spcBef>
                <a:spcPts val="1800"/>
              </a:spcBef>
            </a:pPr>
            <a:r>
              <a:rPr lang="nl-BE" sz="2800" b="1" i="1" dirty="0">
                <a:solidFill>
                  <a:schemeClr val="accent4"/>
                </a:solidFill>
              </a:rPr>
              <a:t>Aanroep</a:t>
            </a:r>
            <a:r>
              <a:rPr lang="nl-BE" sz="2800" b="1" i="1" dirty="0">
                <a:solidFill>
                  <a:schemeClr val="tx2"/>
                </a:solidFill>
              </a:rPr>
              <a:t> </a:t>
            </a:r>
            <a:r>
              <a:rPr lang="nl-BE" sz="2800" dirty="0"/>
              <a:t>van de methode in de broncode</a:t>
            </a:r>
            <a:r>
              <a:rPr lang="nl-BE" sz="2800" b="1" dirty="0"/>
              <a:t>:               			</a:t>
            </a:r>
            <a:r>
              <a:rPr lang="nl-BE" sz="2800" dirty="0"/>
              <a:t>waarde geven aan parameters, 						returntype “verwerken”</a:t>
            </a:r>
          </a:p>
          <a:p>
            <a:pPr marL="446088" lvl="0" indent="-331788">
              <a:lnSpc>
                <a:spcPts val="4000"/>
              </a:lnSpc>
              <a:spcBef>
                <a:spcPts val="1200"/>
              </a:spcBef>
              <a:buClr>
                <a:srgbClr val="FDA023"/>
              </a:buClr>
              <a:buNone/>
            </a:pPr>
            <a:r>
              <a:rPr lang="nl-BE" sz="2800" dirty="0">
                <a:solidFill>
                  <a:prstClr val="black"/>
                </a:solidFill>
              </a:rPr>
              <a:t>	</a:t>
            </a:r>
            <a:r>
              <a:rPr lang="nl-BE" sz="2800" u="sng" dirty="0">
                <a:solidFill>
                  <a:prstClr val="black"/>
                </a:solidFill>
              </a:rPr>
              <a:t>voorbeeld</a:t>
            </a:r>
            <a:r>
              <a:rPr lang="nl-BE" sz="2800" dirty="0">
                <a:solidFill>
                  <a:prstClr val="black"/>
                </a:solidFill>
              </a:rPr>
              <a:t>:     </a:t>
            </a:r>
            <a:r>
              <a:rPr lang="nl-BE" sz="26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lookForWorm</a:t>
            </a:r>
            <a:r>
              <a:rPr lang="nl-BE" sz="2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446088" indent="-331788">
              <a:lnSpc>
                <a:spcPts val="4000"/>
              </a:lnSpc>
              <a:spcBef>
                <a:spcPts val="600"/>
              </a:spcBef>
            </a:pPr>
            <a:endParaRPr lang="nl-BE" sz="2800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53</a:t>
            </a:fld>
            <a:endParaRPr lang="nl-NL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chemeClr val="accent3"/>
                </a:solidFill>
                <a:latin typeface="+mn-lt"/>
              </a:rPr>
              <a:t>Concepten</a:t>
            </a:r>
            <a:r>
              <a:rPr lang="en-US" sz="4000" b="1" dirty="0">
                <a:solidFill>
                  <a:schemeClr val="accent3"/>
                </a:solidFill>
                <a:latin typeface="+mn-lt"/>
              </a:rPr>
              <a:t>:  String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863588" y="1735259"/>
            <a:ext cx="7416824" cy="4038600"/>
          </a:xfrm>
        </p:spPr>
        <p:txBody>
          <a:bodyPr>
            <a:noAutofit/>
          </a:bodyPr>
          <a:lstStyle/>
          <a:p>
            <a:pPr marL="446088" indent="-331788"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Type </a:t>
            </a:r>
            <a:r>
              <a:rPr lang="nl-BE" sz="2800" dirty="0" err="1"/>
              <a:t>java.lang.String</a:t>
            </a:r>
            <a:r>
              <a:rPr lang="nl-BE" sz="2800" dirty="0"/>
              <a:t> om een tekst op te slaan</a:t>
            </a:r>
          </a:p>
          <a:p>
            <a:pPr marL="468948" lvl="1" indent="-331788">
              <a:lnSpc>
                <a:spcPts val="4000"/>
              </a:lnSpc>
              <a:spcBef>
                <a:spcPts val="1800"/>
              </a:spcBef>
            </a:pPr>
            <a:r>
              <a:rPr lang="nl-BE" sz="2800" dirty="0"/>
              <a:t>Gebruik </a:t>
            </a:r>
            <a:r>
              <a:rPr lang="nl-BE" sz="2800" dirty="0">
                <a:latin typeface="Arial" pitchFamily="34" charset="0"/>
                <a:cs typeface="Arial" pitchFamily="34" charset="0"/>
              </a:rPr>
              <a:t>" "</a:t>
            </a:r>
            <a:r>
              <a:rPr lang="nl-BE" sz="2800" dirty="0"/>
              <a:t> – tekens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54</a:t>
            </a:fld>
            <a:endParaRPr lang="nl-NL" sz="1400"/>
          </a:p>
        </p:txBody>
      </p:sp>
      <p:pic>
        <p:nvPicPr>
          <p:cNvPr id="10" name="Picture 7" descr="java_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5340" y="116632"/>
            <a:ext cx="1148660" cy="114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9637"/>
          </a:xfrm>
        </p:spPr>
        <p:txBody>
          <a:bodyPr/>
          <a:lstStyle/>
          <a:p>
            <a:pPr algn="ctr"/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Greenfoot</a:t>
            </a:r>
            <a:r>
              <a:rPr lang="nl-BE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Package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086600" y="646948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6</a:t>
            </a:fld>
            <a:endParaRPr lang="nl-NL" sz="140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9286" y="49710"/>
            <a:ext cx="1152128" cy="102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9"/>
          <p:cNvSpPr txBox="1"/>
          <p:nvPr/>
        </p:nvSpPr>
        <p:spPr>
          <a:xfrm>
            <a:off x="323528" y="1137567"/>
            <a:ext cx="6840760" cy="2287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nl-BE" sz="2800" dirty="0"/>
              <a:t>Open de “</a:t>
            </a:r>
            <a:r>
              <a:rPr lang="nl-BE" sz="2800" dirty="0" err="1"/>
              <a:t>Greenfoot</a:t>
            </a:r>
            <a:r>
              <a:rPr lang="nl-BE" sz="2800" dirty="0"/>
              <a:t> Class </a:t>
            </a:r>
            <a:r>
              <a:rPr lang="nl-BE" sz="2800" dirty="0" err="1"/>
              <a:t>Documentation</a:t>
            </a:r>
            <a:r>
              <a:rPr lang="nl-BE" sz="2800" dirty="0"/>
              <a:t>” (via Help-menu)</a:t>
            </a:r>
          </a:p>
          <a:p>
            <a:pPr>
              <a:spcBef>
                <a:spcPts val="1200"/>
              </a:spcBef>
            </a:pP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b="1" dirty="0">
                <a:solidFill>
                  <a:schemeClr val="accent4"/>
                </a:solidFill>
              </a:rPr>
              <a:t> package </a:t>
            </a:r>
            <a:r>
              <a:rPr lang="nl-BE" sz="2800" dirty="0"/>
              <a:t>bestaat uit 7 klassen:</a:t>
            </a:r>
          </a:p>
          <a:p>
            <a:pPr>
              <a:spcBef>
                <a:spcPts val="1200"/>
              </a:spcBef>
            </a:pPr>
            <a:endParaRPr lang="nl-BE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13" y="3037184"/>
            <a:ext cx="9009801" cy="343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Gedachtewolkje: wolk 10">
            <a:extLst>
              <a:ext uri="{FF2B5EF4-FFF2-40B4-BE49-F238E27FC236}">
                <a16:creationId xmlns:a16="http://schemas.microsoft.com/office/drawing/2014/main" id="{174F0AFE-7DB6-429C-AD62-A432D4E9D9F8}"/>
              </a:ext>
            </a:extLst>
          </p:cNvPr>
          <p:cNvSpPr/>
          <p:nvPr/>
        </p:nvSpPr>
        <p:spPr>
          <a:xfrm>
            <a:off x="5430416" y="2832071"/>
            <a:ext cx="3312368" cy="829925"/>
          </a:xfrm>
          <a:prstGeom prst="cloudCallout">
            <a:avLst>
              <a:gd name="adj1" fmla="val -24389"/>
              <a:gd name="adj2" fmla="val -69384"/>
            </a:avLst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 dirty="0">
                <a:solidFill>
                  <a:schemeClr val="tx1"/>
                </a:solidFill>
              </a:rPr>
              <a:t>Versie-afhankelijk</a:t>
            </a:r>
            <a:endParaRPr lang="nl-B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9286" y="116632"/>
            <a:ext cx="1152128" cy="102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9"/>
          <p:cNvSpPr txBox="1"/>
          <p:nvPr/>
        </p:nvSpPr>
        <p:spPr>
          <a:xfrm>
            <a:off x="683568" y="1770937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nl-BE" sz="2800" dirty="0"/>
              <a:t>De belangrijkste klassen uit de </a:t>
            </a: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b="1" dirty="0">
                <a:solidFill>
                  <a:schemeClr val="accent4"/>
                </a:solidFill>
              </a:rPr>
              <a:t> package</a:t>
            </a:r>
            <a:r>
              <a:rPr lang="nl-BE" sz="2800" dirty="0"/>
              <a:t>:</a:t>
            </a:r>
          </a:p>
          <a:p>
            <a:pPr marL="457200" indent="-457200">
              <a:spcBef>
                <a:spcPts val="2400"/>
              </a:spcBef>
              <a:buSzPct val="100000"/>
              <a:buFont typeface="Arial" pitchFamily="34" charset="0"/>
              <a:buChar char="•"/>
            </a:pPr>
            <a:r>
              <a:rPr lang="nl-BE" sz="2800" dirty="0"/>
              <a:t>World – </a:t>
            </a:r>
            <a:r>
              <a:rPr lang="nl-BE" sz="2800" dirty="0" err="1"/>
              <a:t>Actor</a:t>
            </a:r>
            <a:r>
              <a:rPr lang="nl-BE" sz="2800" dirty="0"/>
              <a:t>:  basisklassen voor elk scenario</a:t>
            </a:r>
          </a:p>
          <a:p>
            <a:pPr marL="457200" indent="-457200">
              <a:spcBef>
                <a:spcPts val="2400"/>
              </a:spcBef>
              <a:buSzPct val="100000"/>
              <a:buFont typeface="Arial" pitchFamily="34" charset="0"/>
              <a:buChar char="•"/>
            </a:pPr>
            <a:r>
              <a:rPr lang="nl-BE" sz="2800" dirty="0" err="1"/>
              <a:t>Greenfoot</a:t>
            </a:r>
            <a:r>
              <a:rPr lang="nl-BE" sz="2800" dirty="0"/>
              <a:t>: extra functionaliteit – algemeen</a:t>
            </a:r>
          </a:p>
          <a:p>
            <a:pPr marL="457200" indent="-457200">
              <a:spcBef>
                <a:spcPts val="2400"/>
              </a:spcBef>
              <a:buSzPct val="100000"/>
              <a:buFont typeface="Arial" pitchFamily="34" charset="0"/>
              <a:buChar char="•"/>
            </a:pPr>
            <a:r>
              <a:rPr lang="nl-BE" sz="2800" dirty="0" err="1"/>
              <a:t>GreenfootImage</a:t>
            </a:r>
            <a:r>
              <a:rPr lang="nl-BE" sz="2800"/>
              <a:t>: afbeeldingen</a:t>
            </a:r>
          </a:p>
          <a:p>
            <a:pPr>
              <a:spcBef>
                <a:spcPts val="2400"/>
              </a:spcBef>
              <a:buSzPct val="100000"/>
            </a:pPr>
            <a:endParaRPr lang="nl-BE" sz="2800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9637"/>
          </a:xfrm>
        </p:spPr>
        <p:txBody>
          <a:bodyPr/>
          <a:lstStyle/>
          <a:p>
            <a:pPr algn="ctr"/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Greenfoot</a:t>
            </a:r>
            <a:r>
              <a:rPr lang="nl-BE" sz="4000" b="1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Package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72939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7</a:t>
            </a:fld>
            <a:endParaRPr lang="nl-NL" sz="1400"/>
          </a:p>
        </p:txBody>
      </p:sp>
      <p:sp>
        <p:nvSpPr>
          <p:cNvPr id="9" name="Afgeronde rechthoek 8"/>
          <p:cNvSpPr/>
          <p:nvPr/>
        </p:nvSpPr>
        <p:spPr>
          <a:xfrm>
            <a:off x="480210" y="3140968"/>
            <a:ext cx="7459076" cy="72008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15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9286" y="94498"/>
            <a:ext cx="1152128" cy="102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9"/>
          <p:cNvSpPr txBox="1"/>
          <p:nvPr/>
        </p:nvSpPr>
        <p:spPr>
          <a:xfrm>
            <a:off x="467544" y="1412776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nl-BE" sz="2800" dirty="0"/>
              <a:t>Klasse</a:t>
            </a:r>
            <a:r>
              <a:rPr lang="nl-BE" sz="2800" dirty="0">
                <a:solidFill>
                  <a:srgbClr val="00B050"/>
                </a:solidFill>
              </a:rPr>
              <a:t> </a:t>
            </a: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dirty="0">
                <a:solidFill>
                  <a:schemeClr val="accent4"/>
                </a:solidFill>
              </a:rPr>
              <a:t> </a:t>
            </a:r>
            <a:r>
              <a:rPr lang="nl-BE" sz="2800" dirty="0"/>
              <a:t>heeft enkel </a:t>
            </a:r>
            <a:r>
              <a:rPr lang="nl-BE" sz="2800" b="1" dirty="0"/>
              <a:t>statische</a:t>
            </a:r>
            <a:r>
              <a:rPr lang="nl-BE" sz="2800" dirty="0"/>
              <a:t> methodes, o.a.</a:t>
            </a:r>
            <a:endParaRPr lang="nl-NL" sz="2800" dirty="0"/>
          </a:p>
        </p:txBody>
      </p:sp>
      <p:graphicFrame>
        <p:nvGraphicFramePr>
          <p:cNvPr id="23" name="Tabel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401866"/>
              </p:ext>
            </p:extLst>
          </p:nvPr>
        </p:nvGraphicFramePr>
        <p:xfrm>
          <a:off x="1036504" y="2450214"/>
          <a:ext cx="5760640" cy="3554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178">
                <a:tc>
                  <a:txBody>
                    <a:bodyPr/>
                    <a:lstStyle/>
                    <a:p>
                      <a:r>
                        <a:rPr lang="nl-BE" sz="2800" dirty="0" err="1"/>
                        <a:t>Greenfoot</a:t>
                      </a:r>
                      <a:endParaRPr lang="nl-BE" sz="2800" dirty="0"/>
                    </a:p>
                  </a:txBody>
                  <a:tcPr marL="381589" marR="381589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828"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Bef>
                          <a:spcPts val="1800"/>
                        </a:spcBef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</a:t>
                      </a:r>
                      <a:r>
                        <a:rPr lang="en-US" sz="2400" u="sng" dirty="0" err="1"/>
                        <a:t>getRandomNumber</a:t>
                      </a:r>
                      <a:r>
                        <a:rPr lang="en-US" sz="2400" u="sng" dirty="0"/>
                        <a:t>(</a:t>
                      </a:r>
                      <a:r>
                        <a:rPr lang="en-US" sz="2400" dirty="0" err="1"/>
                        <a:t>int</a:t>
                      </a:r>
                      <a:r>
                        <a:rPr lang="en-US" sz="2400" dirty="0"/>
                        <a:t> limit) </a:t>
                      </a:r>
                    </a:p>
                    <a:p>
                      <a:pPr>
                        <a:lnSpc>
                          <a:spcPts val="3500"/>
                        </a:lnSpc>
                        <a:spcBef>
                          <a:spcPts val="600"/>
                        </a:spcBef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</a:t>
                      </a:r>
                      <a:r>
                        <a:rPr lang="en-US" sz="2400" dirty="0" err="1"/>
                        <a:t>boolean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u="sng" dirty="0" err="1"/>
                        <a:t>isKeyDown</a:t>
                      </a:r>
                      <a:r>
                        <a:rPr lang="en-US" sz="2400" dirty="0"/>
                        <a:t>(String </a:t>
                      </a:r>
                      <a:r>
                        <a:rPr lang="en-US" sz="2400" dirty="0" err="1"/>
                        <a:t>keyName</a:t>
                      </a:r>
                      <a:r>
                        <a:rPr lang="en-US" sz="2400" dirty="0"/>
                        <a:t>) </a:t>
                      </a:r>
                    </a:p>
                    <a:p>
                      <a:pPr>
                        <a:lnSpc>
                          <a:spcPts val="3500"/>
                        </a:lnSpc>
                        <a:spcBef>
                          <a:spcPts val="600"/>
                        </a:spcBef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 err="1"/>
                        <a:t>playSound</a:t>
                      </a:r>
                      <a:r>
                        <a:rPr lang="en-US" sz="2400" dirty="0"/>
                        <a:t>(String </a:t>
                      </a:r>
                      <a:r>
                        <a:rPr lang="en-US" sz="2400" dirty="0" err="1"/>
                        <a:t>soundFile</a:t>
                      </a:r>
                      <a:r>
                        <a:rPr lang="en-US" sz="2400" dirty="0"/>
                        <a:t>) </a:t>
                      </a:r>
                    </a:p>
                    <a:p>
                      <a:pPr>
                        <a:lnSpc>
                          <a:spcPts val="3500"/>
                        </a:lnSpc>
                        <a:spcBef>
                          <a:spcPts val="600"/>
                        </a:spcBef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/>
                        <a:t>start</a:t>
                      </a:r>
                      <a:r>
                        <a:rPr lang="en-US" sz="2400" dirty="0"/>
                        <a:t>() </a:t>
                      </a:r>
                    </a:p>
                    <a:p>
                      <a:pPr>
                        <a:lnSpc>
                          <a:spcPts val="3500"/>
                        </a:lnSpc>
                        <a:spcBef>
                          <a:spcPts val="600"/>
                        </a:spcBef>
                        <a:buFont typeface="Tw Cen MT" pitchFamily="34" charset="0"/>
                        <a:buNone/>
                      </a:pPr>
                      <a:r>
                        <a:rPr lang="en-US" sz="2400" dirty="0"/>
                        <a:t>+ void </a:t>
                      </a:r>
                      <a:r>
                        <a:rPr lang="en-US" sz="2400" u="sng" dirty="0"/>
                        <a:t>stop</a:t>
                      </a:r>
                      <a:r>
                        <a:rPr lang="en-US" sz="2400" dirty="0"/>
                        <a:t>()</a:t>
                      </a:r>
                    </a:p>
                    <a:p>
                      <a:pPr>
                        <a:lnSpc>
                          <a:spcPts val="3500"/>
                        </a:lnSpc>
                        <a:buFont typeface="Tw Cen MT" pitchFamily="34" charset="0"/>
                        <a:buNone/>
                      </a:pPr>
                      <a:r>
                        <a:rPr lang="en-US" sz="2400" dirty="0"/>
                        <a:t>…</a:t>
                      </a:r>
                      <a:endParaRPr lang="nl-BE" sz="2400" dirty="0"/>
                    </a:p>
                  </a:txBody>
                  <a:tcPr marL="381589" marR="38158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itel 1"/>
          <p:cNvSpPr txBox="1">
            <a:spLocks/>
          </p:cNvSpPr>
          <p:nvPr/>
        </p:nvSpPr>
        <p:spPr>
          <a:xfrm>
            <a:off x="0" y="0"/>
            <a:ext cx="9144000" cy="949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Greenfoot</a:t>
            </a:r>
            <a:r>
              <a:rPr lang="nl-BE" sz="4000" b="1" dirty="0">
                <a:solidFill>
                  <a:schemeClr val="accent3"/>
                </a:solidFill>
                <a:latin typeface="+mn-lt"/>
              </a:rPr>
              <a:t> Package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8</a:t>
            </a:fld>
            <a:endParaRPr lang="nl-NL" sz="1400"/>
          </a:p>
        </p:txBody>
      </p:sp>
      <p:sp>
        <p:nvSpPr>
          <p:cNvPr id="11" name="Afgeronde rechthoek 10"/>
          <p:cNvSpPr/>
          <p:nvPr/>
        </p:nvSpPr>
        <p:spPr>
          <a:xfrm>
            <a:off x="1144516" y="3030470"/>
            <a:ext cx="5328592" cy="432048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Lijntoelichting 1 2"/>
          <p:cNvSpPr/>
          <p:nvPr/>
        </p:nvSpPr>
        <p:spPr>
          <a:xfrm>
            <a:off x="4461897" y="4970494"/>
            <a:ext cx="4070077" cy="1296144"/>
          </a:xfrm>
          <a:prstGeom prst="borderCallout1">
            <a:avLst>
              <a:gd name="adj1" fmla="val 246"/>
              <a:gd name="adj2" fmla="val -230"/>
              <a:gd name="adj3" fmla="val -23969"/>
              <a:gd name="adj4" fmla="val -2728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000"/>
              </a:lnSpc>
            </a:pPr>
            <a:r>
              <a:rPr lang="nl-BE" sz="2600" dirty="0">
                <a:solidFill>
                  <a:schemeClr val="tx1"/>
                </a:solidFill>
              </a:rPr>
              <a:t>In UML worden statische methodes onderlijnd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71539"/>
            <a:ext cx="1152128" cy="102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kstvak 9"/>
          <p:cNvSpPr txBox="1"/>
          <p:nvPr/>
        </p:nvSpPr>
        <p:spPr>
          <a:xfrm>
            <a:off x="575556" y="1388139"/>
            <a:ext cx="7992888" cy="285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nl-BE" sz="2800" dirty="0"/>
              <a:t>Klasse</a:t>
            </a:r>
            <a:r>
              <a:rPr lang="nl-BE" sz="2800" dirty="0">
                <a:solidFill>
                  <a:srgbClr val="00B050"/>
                </a:solidFill>
              </a:rPr>
              <a:t> </a:t>
            </a:r>
            <a:r>
              <a:rPr lang="nl-BE" sz="2800" b="1" dirty="0" err="1">
                <a:solidFill>
                  <a:schemeClr val="accent4"/>
                </a:solidFill>
              </a:rPr>
              <a:t>Greenfoot</a:t>
            </a:r>
            <a:r>
              <a:rPr lang="nl-BE" sz="2800" dirty="0">
                <a:solidFill>
                  <a:srgbClr val="00B050"/>
                </a:solidFill>
              </a:rPr>
              <a:t> </a:t>
            </a:r>
            <a:r>
              <a:rPr lang="nl-BE" sz="2800" dirty="0"/>
              <a:t>heeft </a:t>
            </a:r>
            <a:r>
              <a:rPr lang="nl-BE" sz="2800" b="1" dirty="0"/>
              <a:t>statische</a:t>
            </a:r>
            <a:r>
              <a:rPr lang="nl-BE" sz="2800" dirty="0"/>
              <a:t> methode</a:t>
            </a:r>
          </a:p>
          <a:p>
            <a:pPr marL="320040" indent="-320040">
              <a:spcBef>
                <a:spcPts val="1200"/>
              </a:spcBef>
              <a:buClr>
                <a:schemeClr val="accent2"/>
              </a:buClr>
              <a:buSzPct val="60000"/>
            </a:pPr>
            <a:r>
              <a:rPr lang="nl-BE" sz="2800" dirty="0">
                <a:latin typeface="Consolas" pitchFamily="49" charset="0"/>
                <a:cs typeface="Consolas" pitchFamily="49" charset="0"/>
              </a:rPr>
              <a:t>      int </a:t>
            </a:r>
            <a:r>
              <a:rPr lang="nl-BE" sz="2800" dirty="0" err="1">
                <a:latin typeface="Consolas" pitchFamily="49" charset="0"/>
                <a:cs typeface="Consolas" pitchFamily="49" charset="0"/>
              </a:rPr>
              <a:t>getRandomNumber</a:t>
            </a:r>
            <a:r>
              <a:rPr lang="nl-BE" sz="2800" dirty="0">
                <a:latin typeface="Consolas" pitchFamily="49" charset="0"/>
                <a:cs typeface="Consolas" pitchFamily="49" charset="0"/>
              </a:rPr>
              <a:t>(int limit)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lang="nl-BE" sz="300" dirty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nl-BE" sz="2800" dirty="0"/>
              <a:t>                                       		</a:t>
            </a:r>
          </a:p>
          <a:p>
            <a:pPr marL="320040" indent="-320040">
              <a:spcBef>
                <a:spcPts val="600"/>
              </a:spcBef>
              <a:buClr>
                <a:schemeClr val="accent2"/>
              </a:buClr>
              <a:buSzPct val="60000"/>
            </a:pPr>
            <a:r>
              <a:rPr lang="nl-BE" sz="2800" dirty="0"/>
              <a:t>Aanroepen van de statische methode: 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lang="nl-NL" sz="3200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090648" y="3981157"/>
            <a:ext cx="613324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Greenfoot.getRandomNumber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(100)</a:t>
            </a:r>
          </a:p>
        </p:txBody>
      </p:sp>
      <p:sp>
        <p:nvSpPr>
          <p:cNvPr id="14" name="Lijntoelichting 1 13"/>
          <p:cNvSpPr/>
          <p:nvPr/>
        </p:nvSpPr>
        <p:spPr>
          <a:xfrm>
            <a:off x="5076056" y="5256897"/>
            <a:ext cx="3132348" cy="1129020"/>
          </a:xfrm>
          <a:prstGeom prst="borderCallout1">
            <a:avLst>
              <a:gd name="adj1" fmla="val -2494"/>
              <a:gd name="adj2" fmla="val 50162"/>
              <a:gd name="adj3" fmla="val -75649"/>
              <a:gd name="adj4" fmla="val 50363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800" dirty="0">
                <a:solidFill>
                  <a:schemeClr val="tx1"/>
                </a:solidFill>
                <a:cs typeface="Courier New" pitchFamily="49" charset="0"/>
              </a:rPr>
              <a:t>waarde voor de parameter </a:t>
            </a:r>
            <a:r>
              <a:rPr lang="nl-BE" sz="2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limit</a:t>
            </a:r>
            <a:endParaRPr lang="nl-NL" sz="28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0" y="0"/>
            <a:ext cx="9144000" cy="9496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BE" sz="4000" b="1" dirty="0" err="1">
                <a:solidFill>
                  <a:schemeClr val="accent3"/>
                </a:solidFill>
                <a:latin typeface="+mn-lt"/>
              </a:rPr>
              <a:t>Greenfoot</a:t>
            </a:r>
            <a:r>
              <a:rPr lang="nl-BE" sz="4000" b="1" dirty="0">
                <a:solidFill>
                  <a:schemeClr val="accent3"/>
                </a:solidFill>
                <a:latin typeface="+mn-lt"/>
              </a:rPr>
              <a:t> Package</a:t>
            </a:r>
            <a:endParaRPr lang="nl-NL" sz="4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1090648" y="3746936"/>
            <a:ext cx="2005786" cy="1066800"/>
          </a:xfrm>
          <a:prstGeom prst="roundRect">
            <a:avLst/>
          </a:prstGeom>
          <a:solidFill>
            <a:schemeClr val="tx2">
              <a:lumMod val="20000"/>
              <a:lumOff val="80000"/>
              <a:alpha val="1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Lijntoelichting 1 16"/>
          <p:cNvSpPr/>
          <p:nvPr/>
        </p:nvSpPr>
        <p:spPr>
          <a:xfrm>
            <a:off x="467544" y="5256897"/>
            <a:ext cx="3621931" cy="1129020"/>
          </a:xfrm>
          <a:prstGeom prst="borderCallout1">
            <a:avLst>
              <a:gd name="adj1" fmla="val -1179"/>
              <a:gd name="adj2" fmla="val 49635"/>
              <a:gd name="adj3" fmla="val -41931"/>
              <a:gd name="adj4" fmla="val 50113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800" b="1" dirty="0">
                <a:solidFill>
                  <a:schemeClr val="tx1"/>
                </a:solidFill>
                <a:cs typeface="Courier New" pitchFamily="49" charset="0"/>
              </a:rPr>
              <a:t> .</a:t>
            </a:r>
            <a:r>
              <a:rPr lang="nl-BE" sz="2800" dirty="0">
                <a:solidFill>
                  <a:schemeClr val="tx1"/>
                </a:solidFill>
                <a:cs typeface="Courier New" pitchFamily="49" charset="0"/>
              </a:rPr>
              <a:t>  betekent “methode oproepen van…”</a:t>
            </a:r>
            <a:endParaRPr lang="nl-NL" sz="2800" b="1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7071692" y="6470660"/>
            <a:ext cx="2057400" cy="365125"/>
          </a:xfrm>
        </p:spPr>
        <p:txBody>
          <a:bodyPr/>
          <a:lstStyle/>
          <a:p>
            <a:fld id="{6E7A15FB-1C21-453F-BB13-3004DACB0E12}" type="slidenum">
              <a:rPr lang="nl-NL" sz="1400" smtClean="0"/>
              <a:pPr/>
              <a:t>9</a:t>
            </a:fld>
            <a:endParaRPr lang="nl-N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Universiteit Gent">
      <a:dk1>
        <a:sysClr val="windowText" lastClr="000000"/>
      </a:dk1>
      <a:lt1>
        <a:sysClr val="window" lastClr="FFFFFF"/>
      </a:lt1>
      <a:dk2>
        <a:srgbClr val="1E64C8"/>
      </a:dk2>
      <a:lt2>
        <a:srgbClr val="FFD200"/>
      </a:lt2>
      <a:accent1>
        <a:srgbClr val="1E64C8"/>
      </a:accent1>
      <a:accent2>
        <a:srgbClr val="FFD2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triangle" w="lg" len="lg"/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-NL-EA_1_0_13.potx" id="{5F6C1209-3523-440E-8533-DCE97EC5C651}" vid="{6C779022-81AC-4A5D-B0C5-44F49FEE6A6E}"/>
    </a:ext>
  </a:ext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F6448372BDE8468214E59159341374" ma:contentTypeVersion="" ma:contentTypeDescription="Een nieuw document maken." ma:contentTypeScope="" ma:versionID="7283f13cbfdd32d312a7eeb4b4b5e14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d2a6fdfcb71de048e140027f1bc3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CAF77B-A22A-4849-AF79-3C75BD66B9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8FD1CD-BC39-43C3-A89D-2BEF6BB538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B2EC54A-E97B-4C53-959D-DC971CB823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10278</TotalTime>
  <Words>2563</Words>
  <Application>Microsoft Office PowerPoint</Application>
  <PresentationFormat>Diavoorstelling (4:3)</PresentationFormat>
  <Paragraphs>527</Paragraphs>
  <Slides>54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54</vt:i4>
      </vt:variant>
    </vt:vector>
  </HeadingPairs>
  <TitlesOfParts>
    <vt:vector size="65" baseType="lpstr">
      <vt:lpstr>Arial</vt:lpstr>
      <vt:lpstr>Calibri</vt:lpstr>
      <vt:lpstr>Calibri Light</vt:lpstr>
      <vt:lpstr>Comic Sans MS</vt:lpstr>
      <vt:lpstr>Consolas</vt:lpstr>
      <vt:lpstr>Courier New</vt:lpstr>
      <vt:lpstr>Times New Roman</vt:lpstr>
      <vt:lpstr>Tw Cen MT</vt:lpstr>
      <vt:lpstr>Wingdings</vt:lpstr>
      <vt:lpstr>Kantoorthema</vt:lpstr>
      <vt:lpstr>1_Kantoorthema</vt:lpstr>
      <vt:lpstr>Hoofdstuk 3 de krab verbeteren geavanceerder programmeren</vt:lpstr>
      <vt:lpstr>Inhoud</vt:lpstr>
      <vt:lpstr>Overzicht</vt:lpstr>
      <vt:lpstr>3.1  Willekeurig gedrag implementeren</vt:lpstr>
      <vt:lpstr>Willekeurig gedrag</vt:lpstr>
      <vt:lpstr>Greenfoot Package</vt:lpstr>
      <vt:lpstr>Greenfoot Package</vt:lpstr>
      <vt:lpstr>PowerPoint-presentatie</vt:lpstr>
      <vt:lpstr>PowerPoint-presentatie</vt:lpstr>
      <vt:lpstr>Methode aanroepen</vt:lpstr>
      <vt:lpstr>Andere methode aanroepen</vt:lpstr>
      <vt:lpstr>PowerPoint-presentatie</vt:lpstr>
      <vt:lpstr>Willekeurig gedrag implementeren</vt:lpstr>
      <vt:lpstr>Java vergelijkingsoperatoren</vt:lpstr>
      <vt:lpstr>Willekeurig gedrag implementeren</vt:lpstr>
      <vt:lpstr>Willekeurig gedrag implementeren</vt:lpstr>
      <vt:lpstr>Returnwaarde doorgeven als parameter</vt:lpstr>
      <vt:lpstr>Willekeurig gedrag implementeren</vt:lpstr>
      <vt:lpstr>PowerPoint-presentatie</vt:lpstr>
      <vt:lpstr>3.2 Nieuwe klasse maken</vt:lpstr>
      <vt:lpstr>Plaats wormen in de wereld</vt:lpstr>
      <vt:lpstr>PowerPoint-presentatie</vt:lpstr>
      <vt:lpstr>Leer de krab wormen eten</vt:lpstr>
      <vt:lpstr>java.lang.Class </vt:lpstr>
      <vt:lpstr>Leer de krab wormen eten</vt:lpstr>
      <vt:lpstr>Leer de krab wormen eten</vt:lpstr>
      <vt:lpstr>Implementeer: de krab eet wormen</vt:lpstr>
      <vt:lpstr>De methode act van de krab</vt:lpstr>
      <vt:lpstr>3.4  Nieuwe methodes maken</vt:lpstr>
      <vt:lpstr>Nieuwe methodes maken</vt:lpstr>
      <vt:lpstr>  Nieuwe methodes maken</vt:lpstr>
      <vt:lpstr>  Nieuwe methodes maken</vt:lpstr>
      <vt:lpstr>Nieuwe methodes maken</vt:lpstr>
      <vt:lpstr>  Nieuwe methodes maken</vt:lpstr>
      <vt:lpstr>3.5  Een kreeft toevoegen</vt:lpstr>
      <vt:lpstr>3.6   Besturing via toetsenbord</vt:lpstr>
      <vt:lpstr>Nieuw datatype String</vt:lpstr>
      <vt:lpstr>Besturen via het toetsenbord</vt:lpstr>
      <vt:lpstr>Besturen via het toetsenbord</vt:lpstr>
      <vt:lpstr>Besturen via het toetsenbord</vt:lpstr>
      <vt:lpstr>Besturen via het toetsenbord</vt:lpstr>
      <vt:lpstr>3.7  Het spel afsluiten</vt:lpstr>
      <vt:lpstr>    Het spel afsluiten</vt:lpstr>
      <vt:lpstr>   Het spel afsluiten</vt:lpstr>
      <vt:lpstr>3.8  Geluid toevoegen</vt:lpstr>
      <vt:lpstr>  Geluid toevoegen</vt:lpstr>
      <vt:lpstr>   Geluid toevoegen</vt:lpstr>
      <vt:lpstr> Geluid toevoegen</vt:lpstr>
      <vt:lpstr> Geluid toevoegen</vt:lpstr>
      <vt:lpstr>PowerPoint-presentatie</vt:lpstr>
      <vt:lpstr>Concepten: Greenfoot Package</vt:lpstr>
      <vt:lpstr>Concepten:  nieuwe Actor</vt:lpstr>
      <vt:lpstr>Concepten:  nieuwe methode</vt:lpstr>
      <vt:lpstr>Concepten:  String</vt:lpstr>
    </vt:vector>
  </TitlesOfParts>
  <Company>Hogeschool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2:  kleine krab</dc:title>
  <dc:creator>Hogeschool Gent</dc:creator>
  <cp:lastModifiedBy>Marleen Denert</cp:lastModifiedBy>
  <cp:revision>245</cp:revision>
  <cp:lastPrinted>2014-02-27T07:11:22Z</cp:lastPrinted>
  <dcterms:created xsi:type="dcterms:W3CDTF">2011-08-10T08:48:37Z</dcterms:created>
  <dcterms:modified xsi:type="dcterms:W3CDTF">2021-09-13T12:11:18Z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0x010100A6F6448372BDE8468214E59159341374</vt:lpwstr>
  </property>
</Properties>
</file>